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284" r:id="rId3"/>
    <p:sldId id="405" r:id="rId4"/>
    <p:sldId id="285" r:id="rId5"/>
    <p:sldId id="409" r:id="rId6"/>
    <p:sldId id="394" r:id="rId7"/>
    <p:sldId id="286" r:id="rId8"/>
    <p:sldId id="400" r:id="rId9"/>
    <p:sldId id="287" r:id="rId10"/>
    <p:sldId id="424" r:id="rId11"/>
    <p:sldId id="395" r:id="rId12"/>
    <p:sldId id="469" r:id="rId13"/>
    <p:sldId id="435" r:id="rId14"/>
    <p:sldId id="468" r:id="rId15"/>
    <p:sldId id="404" r:id="rId16"/>
    <p:sldId id="410" r:id="rId17"/>
    <p:sldId id="290" r:id="rId18"/>
    <p:sldId id="292" r:id="rId19"/>
    <p:sldId id="294" r:id="rId20"/>
    <p:sldId id="296" r:id="rId21"/>
    <p:sldId id="297" r:id="rId22"/>
    <p:sldId id="298" r:id="rId23"/>
    <p:sldId id="456" r:id="rId24"/>
    <p:sldId id="301" r:id="rId25"/>
    <p:sldId id="293" r:id="rId26"/>
    <p:sldId id="299" r:id="rId27"/>
    <p:sldId id="407" r:id="rId28"/>
    <p:sldId id="414" r:id="rId29"/>
    <p:sldId id="302" r:id="rId30"/>
    <p:sldId id="304" r:id="rId31"/>
    <p:sldId id="415" r:id="rId32"/>
    <p:sldId id="434" r:id="rId33"/>
    <p:sldId id="470" r:id="rId34"/>
    <p:sldId id="419" r:id="rId35"/>
    <p:sldId id="309" r:id="rId36"/>
    <p:sldId id="459" r:id="rId37"/>
    <p:sldId id="422" r:id="rId38"/>
    <p:sldId id="458" r:id="rId39"/>
    <p:sldId id="421" r:id="rId40"/>
    <p:sldId id="420" r:id="rId41"/>
    <p:sldId id="426" r:id="rId42"/>
    <p:sldId id="433" r:id="rId43"/>
    <p:sldId id="437" r:id="rId44"/>
    <p:sldId id="460" r:id="rId45"/>
    <p:sldId id="431" r:id="rId46"/>
    <p:sldId id="438" r:id="rId47"/>
    <p:sldId id="318" r:id="rId48"/>
    <p:sldId id="319" r:id="rId49"/>
    <p:sldId id="364" r:id="rId50"/>
    <p:sldId id="365" r:id="rId51"/>
    <p:sldId id="366" r:id="rId52"/>
    <p:sldId id="367" r:id="rId53"/>
    <p:sldId id="368" r:id="rId54"/>
    <p:sldId id="369" r:id="rId55"/>
    <p:sldId id="387" r:id="rId56"/>
    <p:sldId id="370" r:id="rId57"/>
    <p:sldId id="371" r:id="rId58"/>
    <p:sldId id="372" r:id="rId59"/>
    <p:sldId id="381" r:id="rId60"/>
    <p:sldId id="373" r:id="rId61"/>
    <p:sldId id="440" r:id="rId62"/>
    <p:sldId id="352" r:id="rId63"/>
    <p:sldId id="353" r:id="rId64"/>
    <p:sldId id="354" r:id="rId65"/>
    <p:sldId id="441" r:id="rId66"/>
    <p:sldId id="452" r:id="rId67"/>
    <p:sldId id="455" r:id="rId68"/>
    <p:sldId id="442" r:id="rId69"/>
    <p:sldId id="461" r:id="rId70"/>
    <p:sldId id="443" r:id="rId71"/>
    <p:sldId id="447" r:id="rId72"/>
    <p:sldId id="448" r:id="rId73"/>
    <p:sldId id="449" r:id="rId74"/>
    <p:sldId id="446" r:id="rId75"/>
    <p:sldId id="466" r:id="rId76"/>
    <p:sldId id="465" r:id="rId77"/>
    <p:sldId id="464" r:id="rId78"/>
    <p:sldId id="463" r:id="rId79"/>
    <p:sldId id="467" r:id="rId80"/>
    <p:sldId id="355" r:id="rId81"/>
    <p:sldId id="462" r:id="rId82"/>
    <p:sldId id="408" r:id="rId83"/>
    <p:sldId id="388" r:id="rId84"/>
    <p:sldId id="401" r:id="rId85"/>
    <p:sldId id="389" r:id="rId86"/>
    <p:sldId id="471" r:id="rId87"/>
    <p:sldId id="411" r:id="rId88"/>
    <p:sldId id="412" r:id="rId89"/>
    <p:sldId id="416" r:id="rId90"/>
    <p:sldId id="439" r:id="rId91"/>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65" charset="0"/>
        <a:ea typeface="+mn-ea"/>
        <a:cs typeface="+mn-cs"/>
      </a:defRPr>
    </a:lvl1pPr>
    <a:lvl2pPr marL="457200" algn="l" rtl="0" fontAlgn="base">
      <a:spcBef>
        <a:spcPct val="0"/>
      </a:spcBef>
      <a:spcAft>
        <a:spcPct val="0"/>
      </a:spcAft>
      <a:defRPr b="1" kern="1200">
        <a:solidFill>
          <a:schemeClr val="tx1"/>
        </a:solidFill>
        <a:latin typeface="Arial" pitchFamily="-65" charset="0"/>
        <a:ea typeface="+mn-ea"/>
        <a:cs typeface="+mn-cs"/>
      </a:defRPr>
    </a:lvl2pPr>
    <a:lvl3pPr marL="914400" algn="l" rtl="0" fontAlgn="base">
      <a:spcBef>
        <a:spcPct val="0"/>
      </a:spcBef>
      <a:spcAft>
        <a:spcPct val="0"/>
      </a:spcAft>
      <a:defRPr b="1" kern="1200">
        <a:solidFill>
          <a:schemeClr val="tx1"/>
        </a:solidFill>
        <a:latin typeface="Arial" pitchFamily="-65" charset="0"/>
        <a:ea typeface="+mn-ea"/>
        <a:cs typeface="+mn-cs"/>
      </a:defRPr>
    </a:lvl3pPr>
    <a:lvl4pPr marL="1371600" algn="l" rtl="0" fontAlgn="base">
      <a:spcBef>
        <a:spcPct val="0"/>
      </a:spcBef>
      <a:spcAft>
        <a:spcPct val="0"/>
      </a:spcAft>
      <a:defRPr b="1" kern="1200">
        <a:solidFill>
          <a:schemeClr val="tx1"/>
        </a:solidFill>
        <a:latin typeface="Arial" pitchFamily="-65" charset="0"/>
        <a:ea typeface="+mn-ea"/>
        <a:cs typeface="+mn-cs"/>
      </a:defRPr>
    </a:lvl4pPr>
    <a:lvl5pPr marL="1828800" algn="l" rtl="0" fontAlgn="base">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a:srgbClr val="FFFF66"/>
    <a:srgbClr val="FF9966"/>
    <a:srgbClr val="FFFF00"/>
    <a:srgbClr val="66FF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1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64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AE33F272-7A72-D94A-BD54-2910610E215B}" type="datetime1">
              <a:rPr lang="en-US"/>
              <a:pPr>
                <a:defRPr/>
              </a:pPr>
              <a:t>9/12/2014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19E4B32-3653-EE46-AC81-6B66AC67EB48}" type="slidenum">
              <a:rPr lang="en-US"/>
              <a:pPr>
                <a:defRPr/>
              </a:pPr>
              <a:t>‹#›</a:t>
            </a:fld>
            <a:endParaRPr lang="en-US"/>
          </a:p>
        </p:txBody>
      </p:sp>
    </p:spTree>
    <p:extLst>
      <p:ext uri="{BB962C8B-B14F-4D97-AF65-F5344CB8AC3E}">
        <p14:creationId xmlns:p14="http://schemas.microsoft.com/office/powerpoint/2010/main" val="3107046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71399EF8-54A4-B64D-880A-197DF7828037}" type="datetime1">
              <a:rPr lang="en-US"/>
              <a:pPr>
                <a:defRPr/>
              </a:pPr>
              <a:t>9/12/2014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CaMSP Workshop</a:t>
            </a:r>
          </a:p>
          <a:p>
            <a:pPr lvl="0"/>
            <a:endParaRPr lang="en-US" noProof="0"/>
          </a:p>
          <a:p>
            <a:pPr lvl="0"/>
            <a:r>
              <a:rPr lang="en-US" noProof="0"/>
              <a:t>Notes to Instructor:</a:t>
            </a:r>
          </a:p>
          <a:p>
            <a:pPr lvl="0"/>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EBD0D689-3A97-204C-8C5F-057C54A06A7F}" type="slidenum">
              <a:rPr lang="en-US"/>
              <a:pPr>
                <a:defRPr/>
              </a:pPr>
              <a:t>‹#›</a:t>
            </a:fld>
            <a:endParaRPr lang="en-US"/>
          </a:p>
        </p:txBody>
      </p:sp>
    </p:spTree>
    <p:extLst>
      <p:ext uri="{BB962C8B-B14F-4D97-AF65-F5344CB8AC3E}">
        <p14:creationId xmlns:p14="http://schemas.microsoft.com/office/powerpoint/2010/main" val="3629500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Font typeface="Arial" pitchFamily="-65" charset="0"/>
      <a:defRPr sz="1200" kern="1200">
        <a:solidFill>
          <a:schemeClr val="tx1"/>
        </a:solidFill>
        <a:latin typeface="+mn-lt"/>
        <a:ea typeface="ＭＳ Ｐゴシック" pitchFamily="-1" charset="-128"/>
        <a:cs typeface="ＭＳ Ｐゴシック" pitchFamily="-1" charset="-128"/>
      </a:defRPr>
    </a:lvl1pPr>
    <a:lvl2pPr marL="37931725" indent="-37474525"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65" charset="-128"/>
                <a:cs typeface="ＭＳ Ｐゴシック" pitchFamily="-65" charset="-128"/>
              </a:rPr>
              <a:t>Presenter Notes: </a:t>
            </a:r>
          </a:p>
          <a:p>
            <a:pPr eaLnBrk="1" hangingPunct="1">
              <a:spcBef>
                <a:spcPct val="0"/>
              </a:spcBef>
            </a:pPr>
            <a:endParaRPr lang="en-US" smtClean="0">
              <a:ea typeface="ＭＳ Ｐゴシック" pitchFamily="-65" charset="-128"/>
              <a:cs typeface="ＭＳ Ｐゴシック" pitchFamily="-65" charset="-128"/>
            </a:endParaRPr>
          </a:p>
          <a:p>
            <a:pPr eaLnBrk="1" hangingPunct="1">
              <a:spcBef>
                <a:spcPct val="0"/>
              </a:spcBef>
            </a:pPr>
            <a:r>
              <a:rPr lang="en-US" smtClean="0">
                <a:ea typeface="ＭＳ Ｐゴシック" pitchFamily="-65" charset="-128"/>
                <a:cs typeface="ＭＳ Ｐゴシック" pitchFamily="-65" charset="-128"/>
              </a:rPr>
              <a:t>Welcome participants and take care of any housekeeping issues such as: </a:t>
            </a:r>
          </a:p>
          <a:p>
            <a:pPr eaLnBrk="1" hangingPunct="1">
              <a:spcBef>
                <a:spcPct val="0"/>
              </a:spcBef>
              <a:buFont typeface="Arial" pitchFamily="-65" charset="0"/>
              <a:buChar char="•"/>
            </a:pPr>
            <a:r>
              <a:rPr lang="en-US" smtClean="0">
                <a:ea typeface="ＭＳ Ｐゴシック" pitchFamily="-65" charset="-128"/>
                <a:cs typeface="ＭＳ Ｐゴシック" pitchFamily="-65" charset="-128"/>
              </a:rPr>
              <a:t>location of bathrooms</a:t>
            </a:r>
          </a:p>
          <a:p>
            <a:pPr eaLnBrk="1" hangingPunct="1">
              <a:spcBef>
                <a:spcPct val="0"/>
              </a:spcBef>
              <a:buFont typeface="Arial" pitchFamily="-65" charset="0"/>
              <a:buChar char="•"/>
            </a:pPr>
            <a:r>
              <a:rPr lang="en-US" smtClean="0">
                <a:ea typeface="ＭＳ Ｐゴシック" pitchFamily="-65" charset="-128"/>
                <a:cs typeface="ＭＳ Ｐゴシック" pitchFamily="-65" charset="-128"/>
              </a:rPr>
              <a:t>Schedule</a:t>
            </a:r>
          </a:p>
          <a:p>
            <a:pPr eaLnBrk="1" hangingPunct="1">
              <a:spcBef>
                <a:spcPct val="0"/>
              </a:spcBef>
              <a:buFont typeface="Arial" pitchFamily="-65" charset="0"/>
              <a:buChar char="•"/>
            </a:pPr>
            <a:r>
              <a:rPr lang="en-US" smtClean="0">
                <a:ea typeface="ＭＳ Ｐゴシック" pitchFamily="-65" charset="-128"/>
                <a:cs typeface="ＭＳ Ｐゴシック" pitchFamily="-65" charset="-128"/>
              </a:rPr>
              <a:t>Lunch arrangements</a:t>
            </a:r>
          </a:p>
          <a:p>
            <a:pPr eaLnBrk="1" hangingPunct="1">
              <a:spcBef>
                <a:spcPct val="0"/>
              </a:spcBef>
              <a:buFont typeface="Arial" pitchFamily="-65" charset="0"/>
              <a:buChar char="•"/>
            </a:pPr>
            <a:r>
              <a:rPr lang="en-US" smtClean="0">
                <a:ea typeface="ＭＳ Ｐゴシック" pitchFamily="-65" charset="-128"/>
                <a:cs typeface="ＭＳ Ｐゴシック" pitchFamily="-65" charset="-128"/>
              </a:rPr>
              <a:t>Cell phones</a:t>
            </a:r>
          </a:p>
          <a:p>
            <a:pPr eaLnBrk="1" hangingPunct="1">
              <a:spcBef>
                <a:spcPct val="0"/>
              </a:spcBef>
              <a:buFont typeface="Arial" pitchFamily="-65" charset="0"/>
              <a:buChar char="•"/>
            </a:pPr>
            <a:r>
              <a:rPr lang="en-US" smtClean="0">
                <a:ea typeface="ＭＳ Ｐゴシック" pitchFamily="-65" charset="-128"/>
                <a:cs typeface="ＭＳ Ｐゴシック" pitchFamily="-65" charset="-128"/>
              </a:rPr>
              <a:t>Wireless password</a:t>
            </a:r>
          </a:p>
        </p:txBody>
      </p:sp>
      <p:sp>
        <p:nvSpPr>
          <p:cNvPr id="19460" name="Slide Number Placeholder 3"/>
          <p:cNvSpPr>
            <a:spLocks noGrp="1"/>
          </p:cNvSpPr>
          <p:nvPr>
            <p:ph type="sldNum" sz="quarter" idx="5"/>
          </p:nvPr>
        </p:nvSpPr>
        <p:spPr bwMode="auto">
          <a:noFill/>
          <a:ln>
            <a:miter lim="800000"/>
            <a:headEnd/>
            <a:tailEnd/>
          </a:ln>
        </p:spPr>
        <p:txBody>
          <a:bodyPr/>
          <a:lstStyle/>
          <a:p>
            <a:fld id="{34EB9FD9-3D94-1E4E-BC55-55F22C03C26B}" type="slidenum">
              <a:rPr lang="en-US">
                <a:latin typeface="Arial" pitchFamily="-65" charset="0"/>
              </a:rPr>
              <a:pPr/>
              <a:t>1</a:t>
            </a:fld>
            <a:endParaRPr lang="en-US">
              <a:latin typeface="Arial" pitchFamily="-65"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1718" y="5027615"/>
            <a:ext cx="5486399" cy="4114799"/>
          </a:xfrm>
        </p:spPr>
        <p:txBody>
          <a:bodyPr>
            <a:normAutofit fontScale="92500" lnSpcReduction="20000"/>
          </a:bodyPr>
          <a:lstStyle/>
          <a:p>
            <a:r>
              <a:rPr lang="en-US" b="1" dirty="0" smtClean="0"/>
              <a:t>Time: </a:t>
            </a:r>
            <a:r>
              <a:rPr lang="en-US" dirty="0" smtClean="0"/>
              <a:t>7 minutes</a:t>
            </a:r>
          </a:p>
          <a:p>
            <a:endParaRPr lang="en-US" dirty="0" smtClean="0"/>
          </a:p>
          <a:p>
            <a:pPr>
              <a:buNone/>
            </a:pPr>
            <a:r>
              <a:rPr lang="en-US" b="1" dirty="0" smtClean="0"/>
              <a:t>Intent:</a:t>
            </a:r>
            <a:endParaRPr lang="en-US" dirty="0" smtClean="0"/>
          </a:p>
          <a:p>
            <a:pPr>
              <a:buNone/>
            </a:pPr>
            <a:endParaRPr lang="en-US" dirty="0"/>
          </a:p>
          <a:p>
            <a:pPr>
              <a:buNone/>
            </a:pPr>
            <a:r>
              <a:rPr lang="en-US" b="1" dirty="0" smtClean="0"/>
              <a:t>Talking points:</a:t>
            </a:r>
          </a:p>
          <a:p>
            <a:pPr marL="168224" indent="-168224">
              <a:buFont typeface="Arial" pitchFamily="34" charset="0"/>
              <a:buChar char="•"/>
            </a:pPr>
            <a:r>
              <a:rPr lang="en-US" dirty="0" smtClean="0"/>
              <a:t>Allow participants 2 minutes to jot down their notes and 4 minutes to discuss their observations with their table groups</a:t>
            </a:r>
          </a:p>
          <a:p>
            <a:pPr marL="168224" indent="-168224">
              <a:buFont typeface="Arial" pitchFamily="34" charset="0"/>
              <a:buChar char="•"/>
            </a:pPr>
            <a:r>
              <a:rPr lang="en-US" dirty="0" smtClean="0"/>
              <a:t>Invite volunteers to share their observations on CCSS and 21</a:t>
            </a:r>
            <a:r>
              <a:rPr lang="en-US" baseline="30000" dirty="0" smtClean="0"/>
              <a:t>st</a:t>
            </a:r>
            <a:r>
              <a:rPr lang="en-US" dirty="0" smtClean="0"/>
              <a:t> century practices</a:t>
            </a:r>
          </a:p>
          <a:p>
            <a:pPr marL="616820" lvl="1" indent="-168224">
              <a:buFont typeface="Arial" pitchFamily="34" charset="0"/>
              <a:buChar char="•"/>
            </a:pPr>
            <a:r>
              <a:rPr lang="en-US" dirty="0" smtClean="0"/>
              <a:t>Students were given choices for their project</a:t>
            </a:r>
          </a:p>
          <a:p>
            <a:pPr marL="616820" lvl="1" indent="-168224">
              <a:buFont typeface="Arial" pitchFamily="34" charset="0"/>
              <a:buChar char="•"/>
            </a:pPr>
            <a:r>
              <a:rPr lang="en-US" dirty="0" smtClean="0"/>
              <a:t>Students collaborated in teams</a:t>
            </a:r>
          </a:p>
          <a:p>
            <a:pPr marL="616820" lvl="1" indent="-168224">
              <a:buFont typeface="Arial" pitchFamily="34" charset="0"/>
              <a:buChar char="•"/>
            </a:pPr>
            <a:r>
              <a:rPr lang="en-US" dirty="0" smtClean="0"/>
              <a:t>Students had the opportunity to interact with each other during the creation of the project</a:t>
            </a:r>
          </a:p>
          <a:p>
            <a:pPr marL="616820" lvl="1" indent="-168224">
              <a:buFont typeface="Arial" pitchFamily="34" charset="0"/>
              <a:buChar char="•"/>
            </a:pPr>
            <a:r>
              <a:rPr lang="en-US" dirty="0" smtClean="0"/>
              <a:t>The nature of the assignment provided opportunities for students to communicate with each other in meaningful ways</a:t>
            </a:r>
          </a:p>
          <a:p>
            <a:pPr marL="616820" lvl="1" indent="-168224">
              <a:buFont typeface="Arial" pitchFamily="34" charset="0"/>
              <a:buChar char="•"/>
            </a:pPr>
            <a:r>
              <a:rPr lang="en-US" dirty="0" smtClean="0"/>
              <a:t>Students applied their creativity to create their project</a:t>
            </a:r>
          </a:p>
          <a:p>
            <a:pPr marL="616820" lvl="1" indent="-168224">
              <a:buFont typeface="Arial" pitchFamily="34" charset="0"/>
              <a:buChar char="•"/>
            </a:pPr>
            <a:r>
              <a:rPr lang="en-US" dirty="0" smtClean="0"/>
              <a:t>Students applied four </a:t>
            </a:r>
            <a:r>
              <a:rPr lang="en-US" dirty="0"/>
              <a:t>Cs – creativity, collaboration, communication and critical </a:t>
            </a:r>
            <a:r>
              <a:rPr lang="en-US" dirty="0" smtClean="0"/>
              <a:t>thinking</a:t>
            </a:r>
            <a:endParaRPr lang="en-US" dirty="0"/>
          </a:p>
          <a:p>
            <a:pPr marL="616820" lvl="1" indent="-168224">
              <a:buFont typeface="Arial" pitchFamily="34" charset="0"/>
              <a:buChar char="•"/>
            </a:pPr>
            <a:r>
              <a:rPr lang="en-US" dirty="0" smtClean="0"/>
              <a:t>Students </a:t>
            </a:r>
            <a:r>
              <a:rPr lang="en-US" dirty="0"/>
              <a:t>used rubric to evaluate their peers’ and their own team’s </a:t>
            </a:r>
            <a:r>
              <a:rPr lang="en-US" dirty="0" smtClean="0"/>
              <a:t>presentations</a:t>
            </a:r>
            <a:endParaRPr lang="en-US" dirty="0"/>
          </a:p>
          <a:p>
            <a:pPr marL="616820" lvl="1" indent="-168224">
              <a:buFont typeface="Arial" pitchFamily="34" charset="0"/>
              <a:buChar char="•"/>
            </a:pPr>
            <a:r>
              <a:rPr lang="en-US" dirty="0" smtClean="0"/>
              <a:t>Students </a:t>
            </a:r>
            <a:r>
              <a:rPr lang="en-US" dirty="0"/>
              <a:t>self-reflect on their team’s performance and their own </a:t>
            </a:r>
            <a:r>
              <a:rPr lang="en-US" dirty="0" smtClean="0"/>
              <a:t>contributions</a:t>
            </a:r>
          </a:p>
          <a:p>
            <a:pPr lvl="1"/>
            <a:r>
              <a:rPr lang="en-US" dirty="0"/>
              <a:t/>
            </a:r>
            <a:br>
              <a:rPr lang="en-US" dirty="0"/>
            </a:br>
            <a:r>
              <a:rPr lang="en-US" dirty="0"/>
              <a:t/>
            </a:r>
            <a:br>
              <a:rPr lang="en-US" dirty="0"/>
            </a:br>
            <a:endParaRPr lang="en-US" dirty="0" smtClean="0"/>
          </a:p>
          <a:p>
            <a:pPr>
              <a:buNone/>
            </a:pPr>
            <a:endParaRPr lang="en-US" dirty="0" smtClean="0"/>
          </a:p>
          <a:p>
            <a:pPr>
              <a:buNone/>
            </a:pPr>
            <a:endParaRPr lang="en-US" dirty="0" smtClean="0"/>
          </a:p>
          <a:p>
            <a:pPr>
              <a:buNone/>
            </a:pPr>
            <a:endParaRPr lang="en-US" dirty="0"/>
          </a:p>
          <a:p>
            <a:pPr>
              <a:buNone/>
            </a:pPr>
            <a:endParaRPr lang="en-US" dirty="0" smtClean="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29841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Notes for Presenter: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Remind participants that they must thing about which academic words they want to teach.</a:t>
            </a:r>
          </a:p>
          <a:p>
            <a:r>
              <a:rPr lang="en-US" smtClean="0">
                <a:ea typeface="ＭＳ Ｐゴシック" pitchFamily="-65" charset="-128"/>
                <a:cs typeface="ＭＳ Ｐゴシック" pitchFamily="-65" charset="-128"/>
              </a:rPr>
              <a:t>Going through these guiding questions is instructive.</a:t>
            </a:r>
          </a:p>
        </p:txBody>
      </p:sp>
      <p:sp>
        <p:nvSpPr>
          <p:cNvPr id="76804" name="Slide Number Placeholder 3"/>
          <p:cNvSpPr>
            <a:spLocks noGrp="1"/>
          </p:cNvSpPr>
          <p:nvPr>
            <p:ph type="sldNum" sz="quarter" idx="5"/>
          </p:nvPr>
        </p:nvSpPr>
        <p:spPr bwMode="auto">
          <a:noFill/>
          <a:ln>
            <a:miter lim="800000"/>
            <a:headEnd/>
            <a:tailEnd/>
          </a:ln>
        </p:spPr>
        <p:txBody>
          <a:bodyPr/>
          <a:lstStyle/>
          <a:p>
            <a:fld id="{6E6DC028-409B-E94C-9430-D175C75392AE}" type="slidenum">
              <a:rPr lang="en-US">
                <a:latin typeface="Arial" pitchFamily="-65" charset="0"/>
              </a:rPr>
              <a:pPr/>
              <a:t>13</a:t>
            </a:fld>
            <a:endParaRPr lang="en-US">
              <a:latin typeface="Arial" pitchFamily="-65"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92795301-F52B-414C-BCD2-01D6FC11866A}" type="slidenum">
              <a:rPr lang="en-US"/>
              <a:pPr/>
              <a:t>14</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a:latin typeface="Times" pitchFamily="-65" charset="0"/>
                <a:ea typeface="ＭＳ Ｐゴシック" pitchFamily="-65" charset="-128"/>
                <a:cs typeface="ＭＳ Ｐゴシック" pitchFamily="-65" charset="-128"/>
              </a:rPr>
              <a:t>Remind teachers not to rely on core reading programs or subject textbooks to identify specific words to teach in-depth. </a:t>
            </a:r>
          </a:p>
          <a:p>
            <a:pPr eaLnBrk="1" hangingPunct="1"/>
            <a:endParaRPr lang="en-US">
              <a:latin typeface="Times" pitchFamily="-65" charset="0"/>
              <a:ea typeface="ＭＳ Ｐゴシック" pitchFamily="-65" charset="-128"/>
              <a:cs typeface="ＭＳ Ｐゴシック" pitchFamily="-65" charset="-128"/>
            </a:endParaRPr>
          </a:p>
          <a:p>
            <a:pPr eaLnBrk="1" hangingPunct="1"/>
            <a:r>
              <a:rPr lang="en-US">
                <a:latin typeface="Times" pitchFamily="-65" charset="0"/>
                <a:ea typeface="ＭＳ Ｐゴシック" pitchFamily="-65" charset="-128"/>
                <a:cs typeface="ＭＳ Ｐゴシック" pitchFamily="-65" charset="-128"/>
              </a:rPr>
              <a:t>Review the 3 general criteria for factors to consider (Lehr et al. 2004)</a:t>
            </a:r>
          </a:p>
          <a:p>
            <a:pPr eaLnBrk="1" hangingPunct="1"/>
            <a:endParaRPr lang="en-US">
              <a:latin typeface="Times" pitchFamily="-65" charset="0"/>
              <a:ea typeface="ＭＳ Ｐゴシック" pitchFamily="-65" charset="-128"/>
              <a:cs typeface="ＭＳ Ｐゴシック" pitchFamily="-65" charset="-128"/>
            </a:endParaRPr>
          </a:p>
          <a:p>
            <a:pPr eaLnBrk="1" hangingPunct="1"/>
            <a:r>
              <a:rPr lang="en-US">
                <a:latin typeface="Times" pitchFamily="-65" charset="0"/>
                <a:ea typeface="ＭＳ Ｐゴシック" pitchFamily="-65" charset="-128"/>
                <a:cs typeface="ＭＳ Ｐゴシック" pitchFamily="-65" charset="-128"/>
              </a:rPr>
              <a:t>Emphasize that there is no right or wrong list of words to choose - in fact, depending on the students in the class, a different set of words might be chosen from the same content reading and lesson. There may not only be a difference from school to school, but even from class to class. </a:t>
            </a:r>
          </a:p>
          <a:p>
            <a:pPr eaLnBrk="1" hangingPunct="1"/>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4588" y="684213"/>
            <a:ext cx="45704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96" name="Shape 196"/>
          <p:cNvSpPr txBox="1">
            <a:spLocks noGrp="1"/>
          </p:cNvSpPr>
          <p:nvPr>
            <p:ph type="body" idx="1"/>
          </p:nvPr>
        </p:nvSpPr>
        <p:spPr>
          <a:xfrm>
            <a:off x="685802" y="4343401"/>
            <a:ext cx="5486399" cy="4114799"/>
          </a:xfrm>
          <a:prstGeom prst="rect">
            <a:avLst/>
          </a:prstGeom>
          <a:noFill/>
          <a:ln>
            <a:noFill/>
          </a:ln>
        </p:spPr>
        <p:txBody>
          <a:bodyPr lIns="91408" tIns="45703" rIns="91408" bIns="45703" anchor="t" anchorCtr="0">
            <a:noAutofit/>
          </a:bodyPr>
          <a:lstStyle/>
          <a:p>
            <a:pPr>
              <a:buNone/>
            </a:pPr>
            <a:r>
              <a:rPr lang="en-US" b="1" dirty="0" smtClean="0"/>
              <a:t>Time:</a:t>
            </a:r>
            <a:r>
              <a:rPr lang="en-US" b="1" baseline="0" dirty="0" smtClean="0"/>
              <a:t> </a:t>
            </a:r>
            <a:r>
              <a:rPr lang="en-US" baseline="0" dirty="0" smtClean="0"/>
              <a:t>1</a:t>
            </a:r>
            <a:r>
              <a:rPr lang="en-US" dirty="0" smtClean="0"/>
              <a:t>2 minutes</a:t>
            </a:r>
          </a:p>
          <a:p>
            <a:endParaRPr lang="en-US" altLang="ja-JP" b="1" dirty="0">
              <a:latin typeface="Arial" charset="0"/>
              <a:cs typeface="Arial" charset="0"/>
            </a:endParaRPr>
          </a:p>
          <a:p>
            <a:pPr>
              <a:buNone/>
            </a:pPr>
            <a:r>
              <a:rPr lang="en-US" b="1" dirty="0" smtClean="0"/>
              <a:t>Intent:</a:t>
            </a:r>
            <a:r>
              <a:rPr lang="en-US" b="1" baseline="0" dirty="0" smtClean="0"/>
              <a:t> </a:t>
            </a:r>
            <a:r>
              <a:rPr lang="en-US" baseline="0" dirty="0" smtClean="0"/>
              <a:t>Show the video </a:t>
            </a:r>
            <a:endParaRPr lang="en-US" dirty="0" smtClean="0"/>
          </a:p>
          <a:p>
            <a:pPr>
              <a:buNone/>
            </a:pPr>
            <a:endParaRPr lang="en-US" dirty="0"/>
          </a:p>
        </p:txBody>
      </p:sp>
      <p:sp>
        <p:nvSpPr>
          <p:cNvPr id="197" name="Shape 197"/>
          <p:cNvSpPr txBox="1">
            <a:spLocks noGrp="1"/>
          </p:cNvSpPr>
          <p:nvPr>
            <p:ph type="ftr" idx="11"/>
          </p:nvPr>
        </p:nvSpPr>
        <p:spPr>
          <a:xfrm>
            <a:off x="0" y="8685215"/>
            <a:ext cx="2971800" cy="457199"/>
          </a:xfrm>
          <a:prstGeom prst="rect">
            <a:avLst/>
          </a:prstGeom>
          <a:noFill/>
          <a:ln>
            <a:noFill/>
          </a:ln>
        </p:spPr>
        <p:txBody>
          <a:bodyPr lIns="91408" tIns="45703" rIns="91408" bIns="45703" anchor="b" anchorCtr="0">
            <a:noAutofit/>
          </a:bodyPr>
          <a:lstStyle/>
          <a:p>
            <a:endParaRPr dirty="0"/>
          </a:p>
        </p:txBody>
      </p:sp>
      <p:sp>
        <p:nvSpPr>
          <p:cNvPr id="198" name="Shape 198"/>
          <p:cNvSpPr txBox="1">
            <a:spLocks noGrp="1"/>
          </p:cNvSpPr>
          <p:nvPr>
            <p:ph type="sldNum" idx="12"/>
          </p:nvPr>
        </p:nvSpPr>
        <p:spPr>
          <a:xfrm>
            <a:off x="3884613" y="8685215"/>
            <a:ext cx="2971800" cy="457199"/>
          </a:xfrm>
          <a:prstGeom prst="rect">
            <a:avLst/>
          </a:prstGeom>
          <a:noFill/>
          <a:ln>
            <a:noFill/>
          </a:ln>
        </p:spPr>
        <p:txBody>
          <a:bodyPr lIns="91408" tIns="45703" rIns="91408" bIns="45703" anchor="b" anchorCtr="0">
            <a:noAutofit/>
          </a:bodyPr>
          <a:lstStyle/>
          <a:p>
            <a:pPr>
              <a:buSzPct val="25000"/>
            </a:pPr>
            <a:r>
              <a:rPr lang="en-US"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US" dirty="0" smtClean="0">
                <a:ea typeface="ＭＳ Ｐゴシック" pitchFamily="-65" charset="-128"/>
                <a:cs typeface="ＭＳ Ｐゴシック" pitchFamily="-65" charset="-128"/>
              </a:rPr>
              <a:t>Presenter Notes:</a:t>
            </a:r>
          </a:p>
          <a:p>
            <a:r>
              <a:rPr lang="en-US" dirty="0" smtClean="0">
                <a:ea typeface="ＭＳ Ｐゴシック" pitchFamily="-65" charset="-128"/>
                <a:cs typeface="ＭＳ Ｐゴシック" pitchFamily="-65" charset="-128"/>
              </a:rPr>
              <a:t>Say:  This word problem uses special language, the language of mathematics.  Point out the math words rectangular lot, missing parts of the table and dimension.</a:t>
            </a:r>
          </a:p>
          <a:p>
            <a:endParaRPr lang="en-US" dirty="0" smtClean="0">
              <a:ea typeface="ＭＳ Ｐゴシック" pitchFamily="-65" charset="-128"/>
              <a:cs typeface="ＭＳ Ｐゴシック" pitchFamily="-65" charset="-128"/>
            </a:endParaRPr>
          </a:p>
          <a:p>
            <a:r>
              <a:rPr lang="en-US" dirty="0" smtClean="0">
                <a:ea typeface="ＭＳ Ｐゴシック" pitchFamily="-65" charset="-128"/>
                <a:cs typeface="ＭＳ Ｐゴシック" pitchFamily="-65" charset="-128"/>
              </a:rPr>
              <a:t>Explain that English learners will have difficulty with more than math words like graph and dimensions.  They will also have difficulty with the word bounded, previous, and create – academic words that are used across content areas.   They will also have difficulty using context-specific language like fencing, bounded, and fence.</a:t>
            </a:r>
          </a:p>
          <a:p>
            <a:endParaRPr lang="en-US" dirty="0" smtClean="0">
              <a:ea typeface="ＭＳ Ｐゴシック" pitchFamily="-65" charset="-128"/>
              <a:cs typeface="ＭＳ Ｐゴシック" pitchFamily="-65" charset="-128"/>
            </a:endParaRPr>
          </a:p>
          <a:p>
            <a:r>
              <a:rPr lang="en-US" dirty="0" smtClean="0">
                <a:ea typeface="ＭＳ Ｐゴシック" pitchFamily="-65" charset="-128"/>
                <a:cs typeface="ＭＳ Ｐゴシック" pitchFamily="-65" charset="-128"/>
              </a:rPr>
              <a:t>Point out that most math teachers equate vocabulary instruction in math with math content instruction. They are used to teaching the words the textbooks list,</a:t>
            </a:r>
          </a:p>
          <a:p>
            <a:r>
              <a:rPr lang="en-US" dirty="0" smtClean="0">
                <a:ea typeface="ＭＳ Ｐゴシック" pitchFamily="-65" charset="-128"/>
                <a:cs typeface="ＭＳ Ｐゴシック" pitchFamily="-65" charset="-128"/>
              </a:rPr>
              <a:t>but they overlook the instruction of other hard words for </a:t>
            </a:r>
            <a:r>
              <a:rPr lang="en-US" dirty="0" err="1" smtClean="0">
                <a:ea typeface="ＭＳ Ｐゴシック" pitchFamily="-65" charset="-128"/>
                <a:cs typeface="ＭＳ Ｐゴシック" pitchFamily="-65" charset="-128"/>
              </a:rPr>
              <a:t>ELs</a:t>
            </a:r>
            <a:r>
              <a:rPr lang="en-US" dirty="0" smtClean="0">
                <a:ea typeface="ＭＳ Ｐゴシック" pitchFamily="-65" charset="-128"/>
                <a:cs typeface="ＭＳ Ｐゴシック" pitchFamily="-65" charset="-128"/>
              </a:rPr>
              <a:t> that students are going to see and hear (and need to use in speech and writing)</a:t>
            </a:r>
          </a:p>
          <a:p>
            <a:r>
              <a:rPr lang="en-US" dirty="0" smtClean="0">
                <a:ea typeface="ＭＳ Ｐゴシック" pitchFamily="-65" charset="-128"/>
                <a:cs typeface="ＭＳ Ｐゴシック" pitchFamily="-65" charset="-128"/>
              </a:rPr>
              <a:t>not only in math but other subjects.  Those other words have big word families and they stump English learners on math tests since they are rarely taught. Content-specific words generally represent big concepts and can't be</a:t>
            </a:r>
          </a:p>
          <a:p>
            <a:r>
              <a:rPr lang="en-US" dirty="0" smtClean="0">
                <a:ea typeface="ＭＳ Ｐゴシック" pitchFamily="-65" charset="-128"/>
                <a:cs typeface="ＭＳ Ｐゴシック" pitchFamily="-65" charset="-128"/>
              </a:rPr>
              <a:t>modeled or taught quickly. There are usually related concepts that need to be taught with them. They can be reviewed easily,  but not front loaded or</a:t>
            </a:r>
          </a:p>
          <a:p>
            <a:r>
              <a:rPr lang="en-US" dirty="0" smtClean="0">
                <a:ea typeface="ＭＳ Ｐゴシック" pitchFamily="-65" charset="-128"/>
                <a:cs typeface="ＭＳ Ｐゴシック" pitchFamily="-65" charset="-128"/>
              </a:rPr>
              <a:t>taught quickly.  </a:t>
            </a:r>
          </a:p>
        </p:txBody>
      </p:sp>
      <p:sp>
        <p:nvSpPr>
          <p:cNvPr id="31748" name="Slide Number Placeholder 3"/>
          <p:cNvSpPr>
            <a:spLocks noGrp="1"/>
          </p:cNvSpPr>
          <p:nvPr>
            <p:ph type="sldNum" sz="quarter" idx="5"/>
          </p:nvPr>
        </p:nvSpPr>
        <p:spPr bwMode="auto">
          <a:noFill/>
          <a:ln>
            <a:miter lim="800000"/>
            <a:headEnd/>
            <a:tailEnd/>
          </a:ln>
        </p:spPr>
        <p:txBody>
          <a:bodyPr/>
          <a:lstStyle/>
          <a:p>
            <a:fld id="{8568B95E-F024-F143-9F81-740161B75955}" type="slidenum">
              <a:rPr lang="en-US">
                <a:latin typeface="Arial" pitchFamily="-65" charset="0"/>
              </a:rPr>
              <a:pPr/>
              <a:t>16</a:t>
            </a:fld>
            <a:endParaRPr lang="en-US">
              <a:latin typeface="Arial" pitchFamily="-65"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If you like, you can ask participants what students read in their classes?  What do they write in their classes?  When do their students speak?  When do they listen?  Emphasize that the Common Core wants students to practice using the Language of Math in all four modalities.</a:t>
            </a:r>
          </a:p>
        </p:txBody>
      </p:sp>
      <p:sp>
        <p:nvSpPr>
          <p:cNvPr id="33796" name="Slide Number Placeholder 3"/>
          <p:cNvSpPr>
            <a:spLocks noGrp="1"/>
          </p:cNvSpPr>
          <p:nvPr>
            <p:ph type="sldNum" sz="quarter" idx="5"/>
          </p:nvPr>
        </p:nvSpPr>
        <p:spPr bwMode="auto">
          <a:noFill/>
          <a:ln>
            <a:miter lim="800000"/>
            <a:headEnd/>
            <a:tailEnd/>
          </a:ln>
        </p:spPr>
        <p:txBody>
          <a:bodyPr/>
          <a:lstStyle/>
          <a:p>
            <a:fld id="{2AAADAB4-FA39-4F43-BE0C-4B558126F6C0}" type="slidenum">
              <a:rPr lang="en-US">
                <a:latin typeface="Arial" pitchFamily="-65" charset="0"/>
              </a:rPr>
              <a:pPr/>
              <a:t>17</a:t>
            </a:fld>
            <a:endParaRPr lang="en-US">
              <a:latin typeface="Arial" pitchFamily="-65"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Pass out handout, Developing Effective Language Objectives. </a:t>
            </a:r>
          </a:p>
          <a:p>
            <a:r>
              <a:rPr lang="en-US" smtClean="0">
                <a:ea typeface="ＭＳ Ｐゴシック" pitchFamily="-65" charset="-128"/>
                <a:cs typeface="ＭＳ Ｐゴシック" pitchFamily="-65" charset="-128"/>
              </a:rPr>
              <a:t> Ask participants to read page 1</a:t>
            </a:r>
          </a:p>
        </p:txBody>
      </p:sp>
      <p:sp>
        <p:nvSpPr>
          <p:cNvPr id="35844" name="Slide Number Placeholder 3"/>
          <p:cNvSpPr>
            <a:spLocks noGrp="1"/>
          </p:cNvSpPr>
          <p:nvPr>
            <p:ph type="sldNum" sz="quarter" idx="5"/>
          </p:nvPr>
        </p:nvSpPr>
        <p:spPr bwMode="auto">
          <a:noFill/>
          <a:ln>
            <a:miter lim="800000"/>
            <a:headEnd/>
            <a:tailEnd/>
          </a:ln>
        </p:spPr>
        <p:txBody>
          <a:bodyPr/>
          <a:lstStyle/>
          <a:p>
            <a:fld id="{07D0C344-E4C0-F443-8021-D40FB19F3ADF}" type="slidenum">
              <a:rPr lang="en-US">
                <a:latin typeface="Arial" pitchFamily="-65" charset="0"/>
              </a:rPr>
              <a:pPr/>
              <a:t>18</a:t>
            </a:fld>
            <a:endParaRPr lang="en-US">
              <a:latin typeface="Arial" pitchFamily="-65"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Ask the participants what expressive means.  Remind them that expressive refers to speaking and writing.</a:t>
            </a:r>
          </a:p>
          <a:p>
            <a:pPr>
              <a:buFont typeface="Arial" pitchFamily="-65" charset="0"/>
              <a:buChar char="•"/>
            </a:pPr>
            <a:r>
              <a:rPr lang="en-US" smtClean="0">
                <a:ea typeface="ＭＳ Ｐゴシック" pitchFamily="-65" charset="-128"/>
                <a:cs typeface="ＭＳ Ｐゴシック" pitchFamily="-65" charset="-128"/>
              </a:rPr>
              <a:t>Ask the participants what receptive means.  Remind them that receptive refers to listening and reading.</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If you can’t identify it, you can’t measure it.</a:t>
            </a:r>
          </a:p>
        </p:txBody>
      </p:sp>
      <p:sp>
        <p:nvSpPr>
          <p:cNvPr id="37892" name="Slide Number Placeholder 3"/>
          <p:cNvSpPr>
            <a:spLocks noGrp="1"/>
          </p:cNvSpPr>
          <p:nvPr>
            <p:ph type="sldNum" sz="quarter" idx="5"/>
          </p:nvPr>
        </p:nvSpPr>
        <p:spPr bwMode="auto">
          <a:noFill/>
          <a:ln>
            <a:miter lim="800000"/>
            <a:headEnd/>
            <a:tailEnd/>
          </a:ln>
        </p:spPr>
        <p:txBody>
          <a:bodyPr/>
          <a:lstStyle/>
          <a:p>
            <a:fld id="{64D5A2A5-E2A4-544A-8A21-49E177757D33}" type="slidenum">
              <a:rPr lang="en-US" smtClean="0">
                <a:latin typeface="Arial" pitchFamily="-65" charset="0"/>
              </a:rPr>
              <a:pPr/>
              <a:t>19</a:t>
            </a:fld>
            <a:endParaRPr lang="en-US" smtClean="0">
              <a:latin typeface="Arial" pitchFamily="-6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Point out that the verbs in language objectives are almost always followed by a noun that explains what the students are supposed to do.  </a:t>
            </a:r>
          </a:p>
          <a:p>
            <a:r>
              <a:rPr lang="en-US" smtClean="0">
                <a:ea typeface="ＭＳ Ｐゴシック" pitchFamily="-65" charset="-128"/>
                <a:cs typeface="ＭＳ Ｐゴシック" pitchFamily="-65" charset="-128"/>
              </a:rPr>
              <a:t>Ask:  </a:t>
            </a:r>
          </a:p>
          <a:p>
            <a:r>
              <a:rPr lang="en-US" smtClean="0">
                <a:ea typeface="ＭＳ Ｐゴシック" pitchFamily="-65" charset="-128"/>
                <a:cs typeface="ＭＳ Ｐゴシック" pitchFamily="-65" charset="-128"/>
              </a:rPr>
              <a:t>What do students describe in the first language objective?  </a:t>
            </a:r>
          </a:p>
          <a:p>
            <a:r>
              <a:rPr lang="en-US" smtClean="0">
                <a:ea typeface="ＭＳ Ｐゴシック" pitchFamily="-65" charset="-128"/>
                <a:cs typeface="ＭＳ Ｐゴシック" pitchFamily="-65" charset="-128"/>
              </a:rPr>
              <a:t>What do they describe in the second language objective?</a:t>
            </a:r>
          </a:p>
        </p:txBody>
      </p:sp>
      <p:sp>
        <p:nvSpPr>
          <p:cNvPr id="39940" name="Slide Number Placeholder 3"/>
          <p:cNvSpPr>
            <a:spLocks noGrp="1"/>
          </p:cNvSpPr>
          <p:nvPr>
            <p:ph type="sldNum" sz="quarter" idx="5"/>
          </p:nvPr>
        </p:nvSpPr>
        <p:spPr bwMode="auto">
          <a:noFill/>
          <a:ln>
            <a:miter lim="800000"/>
            <a:headEnd/>
            <a:tailEnd/>
          </a:ln>
        </p:spPr>
        <p:txBody>
          <a:bodyPr/>
          <a:lstStyle/>
          <a:p>
            <a:fld id="{DE44F559-CAE2-4C49-92FE-FC8C48171A50}" type="slidenum">
              <a:rPr lang="en-US">
                <a:latin typeface="Arial" pitchFamily="-65" charset="0"/>
              </a:rPr>
              <a:pPr/>
              <a:t>20</a:t>
            </a:fld>
            <a:endParaRPr lang="en-US">
              <a:latin typeface="Arial" pitchFamily="-65"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endParaRPr lang="en-US">
              <a:ea typeface="ＭＳ Ｐゴシック" pitchFamily="-65" charset="-128"/>
              <a:cs typeface="ＭＳ Ｐゴシック" pitchFamily="-65"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D6852A12-BFEE-884A-9C0A-7CC6B3CAB8C2}" type="slidenum">
              <a:rPr lang="en-US" smtClean="0">
                <a:latin typeface="Arial" pitchFamily="-65" charset="0"/>
              </a:rPr>
              <a:pPr/>
              <a:t>21</a:t>
            </a:fld>
            <a:endParaRPr lang="en-US" smtClean="0">
              <a:latin typeface="Arial"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Let participants know that the materials presented were developed as part of a California Math Science Partnership project involving the district and three universities.</a:t>
            </a:r>
          </a:p>
        </p:txBody>
      </p:sp>
      <p:sp>
        <p:nvSpPr>
          <p:cNvPr id="215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0" hangingPunct="0"/>
            <a:fld id="{076BE4A5-D7C6-C046-88FE-DD100EA6B4FD}" type="slidenum">
              <a:rPr lang="en-US" sz="1200"/>
              <a:pPr algn="r" eaLnBrk="0" hangingPunct="0"/>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Make sure to point out that these sentence frames will make their task of writing language objectives easy.  If they use either of the sentence frames, they will obtain much success.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Point out that they do not have to use these specific sentence frames.  </a:t>
            </a:r>
          </a:p>
          <a:p>
            <a:r>
              <a:rPr lang="en-US" smtClean="0">
                <a:ea typeface="ＭＳ Ｐゴシック" pitchFamily="-65" charset="-128"/>
                <a:cs typeface="ＭＳ Ｐゴシック" pitchFamily="-65" charset="-128"/>
              </a:rPr>
              <a:t>If they prefer to write student-friendly sentence frames, they may do so.  </a:t>
            </a:r>
          </a:p>
          <a:p>
            <a:r>
              <a:rPr lang="en-US" smtClean="0">
                <a:ea typeface="ＭＳ Ｐゴシック" pitchFamily="-65" charset="-128"/>
                <a:cs typeface="ＭＳ Ｐゴシック" pitchFamily="-65" charset="-128"/>
              </a:rPr>
              <a:t>Some teachers like this alternate sentence frame:  Students can (verb phrase) using (target language).  </a:t>
            </a:r>
          </a:p>
          <a:p>
            <a:r>
              <a:rPr lang="en-US" smtClean="0">
                <a:ea typeface="ＭＳ Ｐゴシック" pitchFamily="-65" charset="-128"/>
                <a:cs typeface="ＭＳ Ｐゴシック" pitchFamily="-65" charset="-128"/>
              </a:rPr>
              <a:t>Tell the participants that the hardest part is coming up with the target language.  </a:t>
            </a:r>
          </a:p>
          <a:p>
            <a:r>
              <a:rPr lang="en-US" smtClean="0">
                <a:ea typeface="ＭＳ Ｐゴシック" pitchFamily="-65" charset="-128"/>
                <a:cs typeface="ＭＳ Ｐゴシック" pitchFamily="-65" charset="-128"/>
              </a:rPr>
              <a:t>The target language = the language that they want the students to learn.  </a:t>
            </a:r>
          </a:p>
          <a:p>
            <a:r>
              <a:rPr lang="en-US" smtClean="0">
                <a:ea typeface="ＭＳ Ｐゴシック" pitchFamily="-65" charset="-128"/>
                <a:cs typeface="ＭＳ Ｐゴシック" pitchFamily="-65" charset="-128"/>
              </a:rPr>
              <a:t>The teachers need to list this language, being as explicit and as student-friendly as they can.  </a:t>
            </a:r>
          </a:p>
          <a:p>
            <a:r>
              <a:rPr lang="en-US" smtClean="0">
                <a:ea typeface="ＭＳ Ｐゴシック" pitchFamily="-65" charset="-128"/>
                <a:cs typeface="ＭＳ Ｐゴシック" pitchFamily="-65" charset="-128"/>
              </a:rPr>
              <a:t>They should avoid using technical language like “subject,” “predicate” or “transitive verb” that the students may or may not understand.</a:t>
            </a:r>
          </a:p>
        </p:txBody>
      </p:sp>
      <p:sp>
        <p:nvSpPr>
          <p:cNvPr id="44036" name="Slide Number Placeholder 3"/>
          <p:cNvSpPr>
            <a:spLocks noGrp="1"/>
          </p:cNvSpPr>
          <p:nvPr>
            <p:ph type="sldNum" sz="quarter" idx="5"/>
          </p:nvPr>
        </p:nvSpPr>
        <p:spPr bwMode="auto">
          <a:noFill/>
          <a:ln>
            <a:miter lim="800000"/>
            <a:headEnd/>
            <a:tailEnd/>
          </a:ln>
        </p:spPr>
        <p:txBody>
          <a:bodyPr/>
          <a:lstStyle/>
          <a:p>
            <a:fld id="{455C5774-7DA3-9C43-9161-C60520F9AD2D}" type="slidenum">
              <a:rPr lang="en-US">
                <a:latin typeface="Arial" pitchFamily="-65" charset="0"/>
              </a:rPr>
              <a:pPr/>
              <a:t>22</a:t>
            </a:fld>
            <a:endParaRPr lang="en-US">
              <a:latin typeface="Arial" pitchFamily="-65"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Ask participants to refer to page 2 and discuss the verbs/and verb expressions used in language objectives.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Ask the participants which verbs elicit language that is easy for English learners to use (list, name, state, restate) and which verbs elicit language that is more difficult for English learners to use (hypothesize, debate, defend, hypothesize).  </a:t>
            </a:r>
          </a:p>
        </p:txBody>
      </p:sp>
      <p:sp>
        <p:nvSpPr>
          <p:cNvPr id="46084" name="Slide Number Placeholder 3"/>
          <p:cNvSpPr>
            <a:spLocks noGrp="1"/>
          </p:cNvSpPr>
          <p:nvPr>
            <p:ph type="sldNum" sz="quarter" idx="5"/>
          </p:nvPr>
        </p:nvSpPr>
        <p:spPr bwMode="auto">
          <a:noFill/>
          <a:ln>
            <a:miter lim="800000"/>
            <a:headEnd/>
            <a:tailEnd/>
          </a:ln>
        </p:spPr>
        <p:txBody>
          <a:bodyPr/>
          <a:lstStyle/>
          <a:p>
            <a:fld id="{95C47BFE-9B18-C540-A03C-C6943554915D}" type="slidenum">
              <a:rPr lang="en-US">
                <a:latin typeface="Arial" pitchFamily="-65" charset="0"/>
              </a:rPr>
              <a:pPr/>
              <a:t>24</a:t>
            </a:fld>
            <a:endParaRPr lang="en-US">
              <a:latin typeface="Arial" pitchFamily="-65"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 Give the participants time (5 to 10 minutes) to read the handout and select two objectives in reading, writing, and listening &amp; speaking.</a:t>
            </a:r>
          </a:p>
        </p:txBody>
      </p:sp>
      <p:sp>
        <p:nvSpPr>
          <p:cNvPr id="48132" name="Slide Number Placeholder 3"/>
          <p:cNvSpPr>
            <a:spLocks noGrp="1"/>
          </p:cNvSpPr>
          <p:nvPr>
            <p:ph type="sldNum" sz="quarter" idx="5"/>
          </p:nvPr>
        </p:nvSpPr>
        <p:spPr bwMode="auto">
          <a:noFill/>
          <a:ln>
            <a:miter lim="800000"/>
            <a:headEnd/>
            <a:tailEnd/>
          </a:ln>
        </p:spPr>
        <p:txBody>
          <a:bodyPr/>
          <a:lstStyle/>
          <a:p>
            <a:fld id="{8D5F7F62-AA1A-E845-9D12-43637E47860B}" type="slidenum">
              <a:rPr lang="en-US">
                <a:latin typeface="Arial" pitchFamily="-65" charset="0"/>
              </a:rPr>
              <a:pPr/>
              <a:t>25</a:t>
            </a:fld>
            <a:endParaRPr lang="en-US">
              <a:latin typeface="Arial" pitchFamily="-65"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Remind teachers that if they decide to teach a sentence structure in a sentence frame, they need to list the sentence frame.  </a:t>
            </a:r>
          </a:p>
          <a:p>
            <a:pPr>
              <a:buFont typeface="Arial" pitchFamily="-65" charset="0"/>
              <a:buChar char="•"/>
            </a:pPr>
            <a:r>
              <a:rPr lang="en-US" smtClean="0">
                <a:ea typeface="ＭＳ Ｐゴシック" pitchFamily="-65" charset="-128"/>
                <a:cs typeface="ＭＳ Ｐゴシック" pitchFamily="-65" charset="-128"/>
              </a:rPr>
              <a:t>They cannot just say “words.”  They need to write the specific “words” that they want their students to learn.  </a:t>
            </a:r>
          </a:p>
          <a:p>
            <a:pPr>
              <a:buFont typeface="Arial" pitchFamily="-65" charset="0"/>
              <a:buChar char="•"/>
            </a:pPr>
            <a:r>
              <a:rPr lang="en-US" smtClean="0">
                <a:ea typeface="ＭＳ Ｐゴシック" pitchFamily="-65" charset="-128"/>
                <a:cs typeface="ＭＳ Ｐゴシック" pitchFamily="-65" charset="-128"/>
              </a:rPr>
              <a:t>In this way, they can hold students accountable for learning the words.</a:t>
            </a:r>
          </a:p>
          <a:p>
            <a:r>
              <a:rPr lang="en-US" smtClean="0">
                <a:ea typeface="ＭＳ Ｐゴシック" pitchFamily="-65" charset="-128"/>
                <a:cs typeface="ＭＳ Ｐゴシック" pitchFamily="-65" charset="-128"/>
              </a:rPr>
              <a:t>Note:  Math teachers have a tendency to include math content words as target language.  When asking teachers to write their own language objectives, tell them that while they could include math words, in the assignment you are giving them today, you would like them to include other words than math words in their language objectives.  They might include transition words (like “first,” “second,” or “third,” academic words from the Academic Word List, or quantifiers (some, any, many, numerous).  They can use any words that help students understand and use mathematics concepts.</a:t>
            </a:r>
          </a:p>
          <a:p>
            <a:endParaRPr lang="en-US" smtClean="0">
              <a:ea typeface="ＭＳ Ｐゴシック" pitchFamily="-65" charset="-128"/>
              <a:cs typeface="ＭＳ Ｐゴシック" pitchFamily="-65"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DC022CE4-B560-8648-997E-6ECCB087FF73}" type="slidenum">
              <a:rPr lang="en-US">
                <a:latin typeface="Arial" pitchFamily="-65" charset="0"/>
              </a:rPr>
              <a:pPr/>
              <a:t>26</a:t>
            </a:fld>
            <a:endParaRPr lang="en-US">
              <a:latin typeface="Arial" pitchFamily="-65"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8D02B-850F-D24C-9FFD-5ACBBC2BC61A}" type="slidenum">
              <a:rPr lang="en-US"/>
              <a:pPr/>
              <a:t>27</a:t>
            </a:fld>
            <a:endParaRPr lang="en-US"/>
          </a:p>
        </p:txBody>
      </p:sp>
      <p:sp>
        <p:nvSpPr>
          <p:cNvPr id="115714" name="Rectangle 2"/>
          <p:cNvSpPr>
            <a:spLocks noGrp="1" noRot="1" noChangeAspect="1" noChangeArrowheads="1"/>
          </p:cNvSpPr>
          <p:nvPr>
            <p:ph type="sldImg"/>
          </p:nvPr>
        </p:nvSpPr>
        <p:spPr bwMode="auto">
          <a:xfrm>
            <a:off x="1144588" y="684213"/>
            <a:ext cx="4570412"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 xmlns:ma14="http://schemas.microsoft.com/office/mac/drawingml/2011/main" val="1"/>
            </a:ext>
          </a:extLst>
        </p:spPr>
      </p:sp>
      <p:sp>
        <p:nvSpPr>
          <p:cNvPr id="115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 Point out the examples of language expressions on page 6 of the Developing Effective Language Objectives handout</a:t>
            </a:r>
          </a:p>
        </p:txBody>
      </p:sp>
      <p:sp>
        <p:nvSpPr>
          <p:cNvPr id="52228" name="Slide Number Placeholder 3"/>
          <p:cNvSpPr>
            <a:spLocks noGrp="1"/>
          </p:cNvSpPr>
          <p:nvPr>
            <p:ph type="sldNum" sz="quarter" idx="5"/>
          </p:nvPr>
        </p:nvSpPr>
        <p:spPr bwMode="auto">
          <a:noFill/>
          <a:ln>
            <a:miter lim="800000"/>
            <a:headEnd/>
            <a:tailEnd/>
          </a:ln>
        </p:spPr>
        <p:txBody>
          <a:bodyPr/>
          <a:lstStyle/>
          <a:p>
            <a:fld id="{89588A56-9221-A945-BCDF-67E374097959}" type="slidenum">
              <a:rPr lang="en-US" smtClean="0">
                <a:latin typeface="Arial" pitchFamily="-65" charset="0"/>
              </a:rPr>
              <a:pPr/>
              <a:t>29</a:t>
            </a:fld>
            <a:endParaRPr lang="en-US" smtClean="0">
              <a:latin typeface="Arial" pitchFamily="-65"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Give participants an additional two or three minutes to review the language objectives handout.</a:t>
            </a:r>
          </a:p>
          <a:p>
            <a:pPr>
              <a:buFont typeface="Arial" pitchFamily="-65" charset="0"/>
              <a:buChar char="•"/>
            </a:pPr>
            <a:r>
              <a:rPr lang="en-US" smtClean="0">
                <a:ea typeface="ＭＳ Ｐゴシック" pitchFamily="-65" charset="-128"/>
                <a:cs typeface="ＭＳ Ｐゴシック" pitchFamily="-65" charset="-128"/>
              </a:rPr>
              <a:t>Ask participants to work with a partner to develop related content and language objectives and write them in the lesson design template.</a:t>
            </a:r>
          </a:p>
          <a:p>
            <a:pPr>
              <a:buFont typeface="Arial" pitchFamily="-65" charset="0"/>
              <a:buChar char="•"/>
            </a:pPr>
            <a:r>
              <a:rPr lang="en-US" smtClean="0">
                <a:ea typeface="ＭＳ Ｐゴシック" pitchFamily="-65" charset="-128"/>
                <a:cs typeface="ＭＳ Ｐゴシック" pitchFamily="-65" charset="-128"/>
              </a:rPr>
              <a:t>If time permits, ask for volunteers to read their objectives.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Have participants work with a partner to write related content and language objective using page 7 of the handout.</a:t>
            </a:r>
          </a:p>
        </p:txBody>
      </p:sp>
      <p:sp>
        <p:nvSpPr>
          <p:cNvPr id="54276" name="Slide Number Placeholder 3"/>
          <p:cNvSpPr>
            <a:spLocks noGrp="1"/>
          </p:cNvSpPr>
          <p:nvPr>
            <p:ph type="sldNum" sz="quarter" idx="5"/>
          </p:nvPr>
        </p:nvSpPr>
        <p:spPr bwMode="auto">
          <a:noFill/>
          <a:ln>
            <a:miter lim="800000"/>
            <a:headEnd/>
            <a:tailEnd/>
          </a:ln>
        </p:spPr>
        <p:txBody>
          <a:bodyPr/>
          <a:lstStyle/>
          <a:p>
            <a:fld id="{BF31D32E-E5DB-0349-9A74-E51D2B26AA78}" type="slidenum">
              <a:rPr lang="en-US" smtClean="0">
                <a:latin typeface="Arial" pitchFamily="-65" charset="0"/>
              </a:rPr>
              <a:pPr/>
              <a:t>30</a:t>
            </a:fld>
            <a:endParaRPr lang="en-US" smtClean="0">
              <a:latin typeface="Arial" pitchFamily="-65"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endParaRPr lang="en-US">
              <a:ea typeface="ＭＳ Ｐゴシック" pitchFamily="-65" charset="-128"/>
              <a:cs typeface="ＭＳ Ｐゴシック" pitchFamily="-65"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54858E06-3A3D-F848-AA20-1B9D3649809D}" type="slidenum">
              <a:rPr lang="en-US" smtClean="0">
                <a:latin typeface="Arial" pitchFamily="-65" charset="0"/>
              </a:rPr>
              <a:pPr/>
              <a:t>32</a:t>
            </a:fld>
            <a:endParaRPr lang="en-US" smtClean="0">
              <a:latin typeface="Arial" pitchFamily="-65"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2919BE3D-F818-304F-8664-F8DFF695D191}" type="slidenum">
              <a:rPr lang="en-US"/>
              <a:pPr/>
              <a:t>34</a:t>
            </a:fld>
            <a:endParaRPr lang="en-US"/>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pitchFamily="-65" charset="0"/>
                <a:ea typeface="ＭＳ Ｐゴシック" pitchFamily="-65" charset="-128"/>
                <a:cs typeface="ＭＳ Ｐゴシック" pitchFamily="-65" charset="-128"/>
              </a:rPr>
              <a:t>In-depth knowledge of a word means much more than just dictionary definitions. It includes teaching the multiple meanings of words, and how that word is being used in the context of the content subject reading that is being used in class. Note that 70% of the most frequently used words have multiple meanings (Bromley, 2007).</a:t>
            </a:r>
          </a:p>
          <a:p>
            <a:pPr eaLnBrk="1" hangingPunct="1"/>
            <a:endParaRPr lang="en-US" dirty="0">
              <a:latin typeface="Times" pitchFamily="-65" charset="0"/>
              <a:ea typeface="ＭＳ Ｐゴシック" pitchFamily="-65" charset="-128"/>
              <a:cs typeface="ＭＳ Ｐゴシック" pitchFamily="-65" charset="-128"/>
            </a:endParaRPr>
          </a:p>
          <a:p>
            <a:pPr eaLnBrk="1" hangingPunct="1"/>
            <a:r>
              <a:rPr lang="en-US" dirty="0">
                <a:latin typeface="Times" pitchFamily="-65" charset="0"/>
                <a:ea typeface="ＭＳ Ｐゴシック" pitchFamily="-65" charset="-128"/>
                <a:cs typeface="ＭＳ Ｐゴシック" pitchFamily="-65" charset="-128"/>
              </a:rPr>
              <a:t>Emphasize the importance of knowing the correct spelling and pronunciation of a new word: For example,</a:t>
            </a:r>
            <a:r>
              <a:rPr lang="en-US" dirty="0" smtClean="0">
                <a:latin typeface="Times" pitchFamily="-65" charset="0"/>
                <a:ea typeface="ＭＳ Ｐゴシック" pitchFamily="-65" charset="-128"/>
                <a:cs typeface="ＭＳ Ｐゴシック" pitchFamily="-65" charset="-128"/>
              </a:rPr>
              <a:t> specific</a:t>
            </a:r>
            <a:r>
              <a:rPr lang="en-US" dirty="0">
                <a:latin typeface="Times" pitchFamily="-65" charset="0"/>
                <a:ea typeface="ＭＳ Ｐゴシック" pitchFamily="-65" charset="-128"/>
                <a:cs typeface="ＭＳ Ｐゴシック" pitchFamily="-65" charset="-128"/>
              </a:rPr>
              <a:t>/Pacific sound or look very similar, but have very different meanings. </a:t>
            </a:r>
          </a:p>
          <a:p>
            <a:pPr eaLnBrk="1" hangingPunct="1"/>
            <a:r>
              <a:rPr lang="en-US" dirty="0">
                <a:latin typeface="Times" pitchFamily="-65" charset="0"/>
                <a:ea typeface="ＭＳ Ｐゴシック" pitchFamily="-65" charset="-128"/>
                <a:cs typeface="ＭＳ Ｐゴシック" pitchFamily="-65" charset="-128"/>
              </a:rPr>
              <a:t>Also point out the value of exposing students to non-linguistic forms of a new words, such as a picture or association of an object to the word. </a:t>
            </a:r>
            <a:endParaRPr lang="en-US" altLang="ja-JP" dirty="0">
              <a:latin typeface="Times" pitchFamily="-65" charset="0"/>
              <a:ea typeface="ＭＳ Ｐゴシック" pitchFamily="-65" charset="-128"/>
              <a:cs typeface="ＭＳ Ｐゴシック" pitchFamily="-65" charset="-128"/>
            </a:endParaRPr>
          </a:p>
          <a:p>
            <a:pPr eaLnBrk="1" hangingPunct="1"/>
            <a:endParaRPr lang="en-US" dirty="0">
              <a:latin typeface="Times" pitchFamily="-65" charset="0"/>
              <a:ea typeface="ＭＳ Ｐゴシック" pitchFamily="-65" charset="-128"/>
              <a:cs typeface="ＭＳ Ｐゴシック" pitchFamily="-65" charset="-128"/>
            </a:endParaRPr>
          </a:p>
          <a:p>
            <a:pPr eaLnBrk="1" hangingPunct="1"/>
            <a:endParaRPr lang="en-US" dirty="0">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Notes for Presenter: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 </a:t>
            </a:r>
          </a:p>
        </p:txBody>
      </p:sp>
      <p:sp>
        <p:nvSpPr>
          <p:cNvPr id="58372" name="Slide Number Placeholder 3"/>
          <p:cNvSpPr>
            <a:spLocks noGrp="1"/>
          </p:cNvSpPr>
          <p:nvPr>
            <p:ph type="sldNum" sz="quarter" idx="5"/>
          </p:nvPr>
        </p:nvSpPr>
        <p:spPr bwMode="auto">
          <a:noFill/>
          <a:ln>
            <a:miter lim="800000"/>
            <a:headEnd/>
            <a:tailEnd/>
          </a:ln>
        </p:spPr>
        <p:txBody>
          <a:bodyPr/>
          <a:lstStyle/>
          <a:p>
            <a:fld id="{DF8442FC-A8F9-6047-B03C-167BAD1D83DD}" type="slidenum">
              <a:rPr lang="en-US">
                <a:latin typeface="Arial" pitchFamily="-65" charset="0"/>
              </a:rPr>
              <a:pPr/>
              <a:t>35</a:t>
            </a:fld>
            <a:endParaRPr lang="en-US">
              <a:latin typeface="Arial"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C9FEC-17A3-574F-8692-7186E9F9C28E}" type="slidenum">
              <a:rPr lang="en-US" smtClean="0"/>
              <a:pPr/>
              <a:t>3</a:t>
            </a:fld>
            <a:endParaRPr lang="en-US" dirty="0"/>
          </a:p>
        </p:txBody>
      </p:sp>
    </p:spTree>
    <p:extLst>
      <p:ext uri="{BB962C8B-B14F-4D97-AF65-F5344CB8AC3E}">
        <p14:creationId xmlns:p14="http://schemas.microsoft.com/office/powerpoint/2010/main" val="660547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65" charset="-128"/>
                <a:cs typeface="ＭＳ Ｐゴシック" pitchFamily="-65" charset="-128"/>
              </a:rPr>
              <a:t>Notes for Presenter:</a:t>
            </a:r>
          </a:p>
          <a:p>
            <a:pPr eaLnBrk="1" hangingPunct="1">
              <a:spcBef>
                <a:spcPct val="0"/>
              </a:spcBef>
            </a:pPr>
            <a:endParaRPr lang="en-US" smtClean="0">
              <a:ea typeface="ＭＳ Ｐゴシック" pitchFamily="-65" charset="-128"/>
              <a:cs typeface="ＭＳ Ｐゴシック" pitchFamily="-65" charset="-128"/>
            </a:endParaRPr>
          </a:p>
          <a:p>
            <a:pPr eaLnBrk="1" hangingPunct="1">
              <a:spcBef>
                <a:spcPct val="0"/>
              </a:spcBef>
            </a:pPr>
            <a:r>
              <a:rPr lang="en-US" smtClean="0">
                <a:ea typeface="ＭＳ Ｐゴシック" pitchFamily="-65" charset="-128"/>
                <a:cs typeface="ＭＳ Ｐゴシック" pitchFamily="-65" charset="-128"/>
              </a:rPr>
              <a:t>Quotes taken from</a:t>
            </a:r>
          </a:p>
          <a:p>
            <a:pPr eaLnBrk="1" hangingPunct="1">
              <a:spcBef>
                <a:spcPct val="0"/>
              </a:spcBef>
            </a:pPr>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Boaler, J., &amp; Brodie, K. (2004). The importance, nature and impact of teacher questions. In D. E. McDougall &amp; J. A. Ross (Eds.), Proceedings of the 26th annual meeting of the North American chapter of the International Group for the Psychology of Mathematics Education (Vol. 2, pp. 773-781). Toronto: Ontario Institute of Studies in Education/University of Toronto.</a:t>
            </a:r>
          </a:p>
        </p:txBody>
      </p:sp>
      <p:sp>
        <p:nvSpPr>
          <p:cNvPr id="60420" name="Slide Number Placeholder 3"/>
          <p:cNvSpPr>
            <a:spLocks noGrp="1"/>
          </p:cNvSpPr>
          <p:nvPr>
            <p:ph type="sldNum" sz="quarter" idx="5"/>
          </p:nvPr>
        </p:nvSpPr>
        <p:spPr bwMode="auto">
          <a:noFill/>
          <a:ln>
            <a:miter lim="800000"/>
            <a:headEnd/>
            <a:tailEnd/>
          </a:ln>
        </p:spPr>
        <p:txBody>
          <a:bodyPr/>
          <a:lstStyle/>
          <a:p>
            <a:fld id="{8823F7E5-5600-9E4A-872E-A8B84FF75F5F}" type="slidenum">
              <a:rPr lang="en-US">
                <a:latin typeface="Arial" pitchFamily="-65" charset="0"/>
              </a:rPr>
              <a:pPr/>
              <a:t>36</a:t>
            </a:fld>
            <a:endParaRPr lang="en-US">
              <a:latin typeface="Arial" pitchFamily="-65"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a:ln>
            <a:solidFill>
              <a:srgbClr val="000000"/>
            </a:solidFill>
            <a:miter lim="800000"/>
            <a:headEnd/>
            <a:tailEnd/>
          </a:ln>
        </p:spPr>
        <p:txBody>
          <a:bodyPr/>
          <a:lstStyle/>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788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0" hangingPunct="0"/>
            <a:fld id="{792F02C6-7066-984F-9170-671F76F6AE24}" type="slidenum">
              <a:rPr lang="en-US" sz="1200"/>
              <a:pPr algn="r" eaLnBrk="0" hangingPunct="0"/>
              <a:t>43</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xfrm>
            <a:off x="3733800" y="8686800"/>
            <a:ext cx="2971800" cy="457200"/>
          </a:xfrm>
          <a:noFill/>
        </p:spPr>
        <p:txBody>
          <a:bodyPr/>
          <a:lstStyle/>
          <a:p>
            <a:fld id="{840A5777-D746-7F44-97FC-80C3E8026F42}" type="slidenum">
              <a:rPr lang="en-US">
                <a:latin typeface="Helvetica Neue" pitchFamily="-65" charset="0"/>
                <a:ea typeface="ＭＳ Ｐゴシック" pitchFamily="-65" charset="-128"/>
                <a:cs typeface="ＭＳ Ｐゴシック" pitchFamily="-65" charset="-128"/>
              </a:rPr>
              <a:pPr/>
              <a:t>45</a:t>
            </a:fld>
            <a:endParaRPr lang="en-US">
              <a:latin typeface="Helvetica Neue" pitchFamily="-65" charset="0"/>
              <a:ea typeface="ＭＳ Ｐゴシック" pitchFamily="-65" charset="-128"/>
              <a:cs typeface="ＭＳ Ｐゴシック" pitchFamily="-65" charset="-128"/>
            </a:endParaRPr>
          </a:p>
        </p:txBody>
      </p:sp>
      <p:sp>
        <p:nvSpPr>
          <p:cNvPr id="182274" name="Rectangle 2"/>
          <p:cNvSpPr>
            <a:spLocks noGrp="1" noRot="1" noChangeAspect="1" noChangeArrowheads="1" noTextEdit="1"/>
          </p:cNvSpPr>
          <p:nvPr>
            <p:ph type="sldImg"/>
          </p:nvPr>
        </p:nvSpPr>
        <p:spPr>
          <a:xfrm>
            <a:off x="2857500" y="990600"/>
            <a:ext cx="3352800" cy="2514600"/>
          </a:xfrm>
          <a:ln/>
        </p:spPr>
      </p:sp>
      <p:sp>
        <p:nvSpPr>
          <p:cNvPr id="32772" name="Rectangle 3"/>
          <p:cNvSpPr>
            <a:spLocks noGrp="1" noChangeArrowheads="1"/>
          </p:cNvSpPr>
          <p:nvPr>
            <p:ph type="body" idx="1"/>
          </p:nvPr>
        </p:nvSpPr>
        <p:spPr>
          <a:noFill/>
        </p:spPr>
        <p:txBody>
          <a:bodyPr/>
          <a:lstStyle/>
          <a:p>
            <a:pPr eaLnBrk="1" hangingPunct="1">
              <a:spcBef>
                <a:spcPct val="0"/>
              </a:spcBef>
            </a:pPr>
            <a:r>
              <a:rPr lang="en-US">
                <a:latin typeface="Helvetica" pitchFamily="-65" charset="0"/>
                <a:ea typeface="ＭＳ Ｐゴシック" pitchFamily="-65" charset="-128"/>
                <a:cs typeface="ＭＳ Ｐゴシック" pitchFamily="-65" charset="-128"/>
              </a:rPr>
              <a:t>What are 3 things that you want to discuss with your colleagues?</a:t>
            </a: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r>
              <a:rPr lang="en-US">
                <a:latin typeface="Helvetica" pitchFamily="-65" charset="0"/>
                <a:ea typeface="ＭＳ Ｐゴシック" pitchFamily="-65" charset="-128"/>
                <a:cs typeface="ＭＳ Ｐゴシック" pitchFamily="-65" charset="-128"/>
              </a:rPr>
              <a:t>Why are these important?</a:t>
            </a: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r>
              <a:rPr lang="en-US">
                <a:latin typeface="Helvetica" pitchFamily="-65" charset="0"/>
                <a:ea typeface="ＭＳ Ｐゴシック" pitchFamily="-65" charset="-128"/>
                <a:cs typeface="ＭＳ Ｐゴシック" pitchFamily="-65" charset="-128"/>
              </a:rPr>
              <a:t>What implications do they have for your teaching?</a:t>
            </a: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r>
              <a:rPr lang="en-US">
                <a:latin typeface="Helvetica" pitchFamily="-65" charset="0"/>
                <a:ea typeface="ＭＳ Ｐゴシック" pitchFamily="-65" charset="-128"/>
                <a:cs typeface="ＭＳ Ｐゴシック" pitchFamily="-65" charset="-128"/>
              </a:rPr>
              <a:t>For your school?</a:t>
            </a: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endParaRPr lang="en-US">
              <a:latin typeface="Helvetica" pitchFamily="-65" charset="0"/>
              <a:ea typeface="ＭＳ Ｐゴシック" pitchFamily="-65" charset="-128"/>
              <a:cs typeface="ＭＳ Ｐゴシック" pitchFamily="-65" charset="-128"/>
            </a:endParaRPr>
          </a:p>
          <a:p>
            <a:pPr eaLnBrk="1" hangingPunct="1">
              <a:spcBef>
                <a:spcPct val="0"/>
              </a:spcBef>
            </a:pPr>
            <a:r>
              <a:rPr lang="en-US">
                <a:latin typeface="Helvetica" pitchFamily="-65" charset="0"/>
                <a:ea typeface="ＭＳ Ｐゴシック" pitchFamily="-65" charset="-128"/>
                <a:cs typeface="ＭＳ Ｐゴシック" pitchFamily="-65" charset="-128"/>
              </a:rPr>
              <a:t>For your program? </a:t>
            </a:r>
          </a:p>
        </p:txBody>
      </p:sp>
      <p:sp>
        <p:nvSpPr>
          <p:cNvPr id="32773" name="TextBox 4"/>
          <p:cNvSpPr txBox="1">
            <a:spLocks noChangeArrowheads="1"/>
          </p:cNvSpPr>
          <p:nvPr/>
        </p:nvSpPr>
        <p:spPr bwMode="auto">
          <a:xfrm>
            <a:off x="609600" y="5153025"/>
            <a:ext cx="1828800" cy="2924175"/>
          </a:xfrm>
          <a:prstGeom prst="rect">
            <a:avLst/>
          </a:prstGeom>
          <a:noFill/>
          <a:ln w="9525">
            <a:noFill/>
            <a:miter lim="800000"/>
            <a:headEnd/>
            <a:tailEnd/>
          </a:ln>
        </p:spPr>
        <p:txBody>
          <a:bodyPr>
            <a:prstTxWarp prst="textNoShape">
              <a:avLst/>
            </a:prstTxWarp>
            <a:spAutoFit/>
          </a:bodyPr>
          <a:lstStyle/>
          <a:p>
            <a:r>
              <a:rPr lang="en-US" sz="1600"/>
              <a:t>Vocabulary knowledge in kindergarten and first grade is a significant predictor of reading comprehension in middle and secondary grades </a:t>
            </a:r>
            <a:r>
              <a:rPr lang="en-US" sz="1200"/>
              <a:t>(Cunningham &amp; Stanovich, 1997)</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Notes for Presenter: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 </a:t>
            </a:r>
          </a:p>
        </p:txBody>
      </p:sp>
      <p:sp>
        <p:nvSpPr>
          <p:cNvPr id="58372" name="Slide Number Placeholder 3"/>
          <p:cNvSpPr>
            <a:spLocks noGrp="1"/>
          </p:cNvSpPr>
          <p:nvPr>
            <p:ph type="sldNum" sz="quarter" idx="5"/>
          </p:nvPr>
        </p:nvSpPr>
        <p:spPr bwMode="auto">
          <a:noFill/>
          <a:ln>
            <a:miter lim="800000"/>
            <a:headEnd/>
            <a:tailEnd/>
          </a:ln>
        </p:spPr>
        <p:txBody>
          <a:bodyPr/>
          <a:lstStyle/>
          <a:p>
            <a:fld id="{DF8442FC-A8F9-6047-B03C-167BAD1D83DD}" type="slidenum">
              <a:rPr lang="en-US">
                <a:latin typeface="Arial" pitchFamily="-65" charset="0"/>
              </a:rPr>
              <a:pPr/>
              <a:t>46</a:t>
            </a:fld>
            <a:endParaRPr lang="en-US">
              <a:latin typeface="Arial" pitchFamily="-65"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Remember that math teachers find it easiest to teach math content words and frequently overlook academic words that many English learners have difficulty learning.  </a:t>
            </a:r>
          </a:p>
          <a:p>
            <a:r>
              <a:rPr lang="en-US" smtClean="0">
                <a:ea typeface="ＭＳ Ｐゴシック" pitchFamily="-65" charset="-128"/>
                <a:cs typeface="ＭＳ Ｐゴシック" pitchFamily="-65" charset="-128"/>
              </a:rPr>
              <a:t>Reinforce that most content specific vocabulary is taught over long periods of time with explanations, visuals, tables, and pictorial representations.  To teach most content-specific  words like quadratic teachers must teach a number of concepts such as </a:t>
            </a:r>
            <a:r>
              <a:rPr lang="en-US" i="1" smtClean="0">
                <a:ea typeface="ＭＳ Ｐゴシック" pitchFamily="-65" charset="-128"/>
                <a:cs typeface="ＭＳ Ｐゴシック" pitchFamily="-65" charset="-128"/>
              </a:rPr>
              <a:t>roots, polynomial, variable</a:t>
            </a:r>
            <a:r>
              <a:rPr lang="en-US" smtClean="0">
                <a:ea typeface="ＭＳ Ｐゴシック" pitchFamily="-65" charset="-128"/>
                <a:cs typeface="ＭＳ Ｐゴシック" pitchFamily="-65" charset="-128"/>
              </a:rPr>
              <a:t> and constant. </a:t>
            </a:r>
          </a:p>
          <a:p>
            <a:r>
              <a:rPr lang="en-US" smtClean="0">
                <a:ea typeface="ＭＳ Ｐゴシック" pitchFamily="-65" charset="-128"/>
                <a:cs typeface="ＭＳ Ｐゴシック" pitchFamily="-65" charset="-128"/>
              </a:rPr>
              <a:t>Teachers get more bang from teaching academic words quickly and systematically than they do from teaching content-specific words.  This is because academic words have large word families. Once teachers teach one academic word, such as “indicate, it is easy for students to learn the meanings of related words, such as “indication” and “indicative.”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lnSpc>
                <a:spcPct val="80000"/>
              </a:lnSpc>
            </a:pPr>
            <a:r>
              <a:rPr lang="en-US" sz="1000">
                <a:ea typeface="ＭＳ Ｐゴシック" pitchFamily="-65" charset="-128"/>
                <a:cs typeface="ＭＳ Ｐゴシック" pitchFamily="-65" charset="-128"/>
              </a:rPr>
              <a:t>Notes to Instructors:</a:t>
            </a:r>
          </a:p>
          <a:p>
            <a:pPr>
              <a:lnSpc>
                <a:spcPct val="80000"/>
              </a:lnSpc>
            </a:pPr>
            <a:endParaRPr lang="en-US" sz="1000">
              <a:ea typeface="ＭＳ Ｐゴシック" pitchFamily="-65" charset="-128"/>
              <a:cs typeface="ＭＳ Ｐゴシック" pitchFamily="-65" charset="-128"/>
            </a:endParaRPr>
          </a:p>
          <a:p>
            <a:pPr>
              <a:lnSpc>
                <a:spcPct val="80000"/>
              </a:lnSpc>
            </a:pPr>
            <a:r>
              <a:rPr lang="en-US" sz="1000">
                <a:ea typeface="ＭＳ Ｐゴシック" pitchFamily="-65" charset="-128"/>
                <a:cs typeface="ＭＳ Ｐゴシック" pitchFamily="-65" charset="-128"/>
              </a:rPr>
              <a:t>Academic words are listed from most  frequent (1)  to least  frequent. (10)  The list of academic words is widely available and used in test and textbook construction, Grades 6-12.  Emphasize that the words are not SAT words, but highly useful words that students encounter frequently in a number of academic settings.  </a:t>
            </a:r>
          </a:p>
          <a:p>
            <a:pPr>
              <a:lnSpc>
                <a:spcPct val="80000"/>
              </a:lnSpc>
            </a:pPr>
            <a:endParaRPr lang="en-US" sz="1000">
              <a:ea typeface="ＭＳ Ｐゴシック" pitchFamily="-65" charset="-128"/>
              <a:cs typeface="ＭＳ Ｐゴシック" pitchFamily="-65" charset="-128"/>
            </a:endParaRPr>
          </a:p>
          <a:p>
            <a:pPr>
              <a:lnSpc>
                <a:spcPct val="80000"/>
              </a:lnSpc>
            </a:pPr>
            <a:r>
              <a:rPr lang="en-US" sz="1000">
                <a:ea typeface="ＭＳ Ｐゴシック" pitchFamily="-65" charset="-128"/>
                <a:cs typeface="ＭＳ Ｐゴシック" pitchFamily="-65" charset="-128"/>
              </a:rPr>
              <a:t>The AWL is made up of about 850 words taken from university level academic writing (textbooks in the areas of the arts, business, law and science.</a:t>
            </a:r>
          </a:p>
          <a:p>
            <a:pPr>
              <a:lnSpc>
                <a:spcPct val="80000"/>
              </a:lnSpc>
            </a:pPr>
            <a:endParaRPr lang="en-US" sz="1000">
              <a:ea typeface="ＭＳ Ｐゴシック" pitchFamily="-65" charset="-128"/>
              <a:cs typeface="ＭＳ Ｐゴシック" pitchFamily="-65" charset="-128"/>
            </a:endParaRPr>
          </a:p>
          <a:p>
            <a:pPr>
              <a:lnSpc>
                <a:spcPct val="80000"/>
              </a:lnSpc>
            </a:pPr>
            <a:endParaRPr lang="en-US" sz="900">
              <a:ea typeface="ＭＳ Ｐゴシック" pitchFamily="-65" charset="-128"/>
              <a:cs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Tell participants that there are many ways to teach words.  This is one way that works well when teaching academic words.</a:t>
            </a:r>
          </a:p>
          <a:p>
            <a:endParaRPr lang="en-US" smtClean="0">
              <a:ea typeface="ＭＳ Ｐゴシック" pitchFamily="-65" charset="-128"/>
              <a:cs typeface="ＭＳ Ｐゴシック" pitchFamily="-65" charset="-128"/>
            </a:endParaRPr>
          </a:p>
        </p:txBody>
      </p:sp>
      <p:sp>
        <p:nvSpPr>
          <p:cNvPr id="87044" name="Slide Number Placeholder 3"/>
          <p:cNvSpPr>
            <a:spLocks noGrp="1"/>
          </p:cNvSpPr>
          <p:nvPr>
            <p:ph type="sldNum" sz="quarter" idx="5"/>
          </p:nvPr>
        </p:nvSpPr>
        <p:spPr bwMode="auto">
          <a:noFill/>
          <a:ln>
            <a:miter lim="800000"/>
            <a:headEnd/>
            <a:tailEnd/>
          </a:ln>
        </p:spPr>
        <p:txBody>
          <a:bodyPr/>
          <a:lstStyle/>
          <a:p>
            <a:fld id="{ED54A053-9AE7-E74A-93C2-FF6016D9B1E4}" type="slidenum">
              <a:rPr lang="en-US">
                <a:latin typeface="Arial" pitchFamily="-65" charset="0"/>
              </a:rPr>
              <a:pPr/>
              <a:t>49</a:t>
            </a:fld>
            <a:endParaRPr lang="en-US">
              <a:latin typeface="Arial" pitchFamily="-65"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F38ED47A-99BE-D248-8E3E-801DF8DA6844}" type="slidenum">
              <a:rPr lang="en-US">
                <a:latin typeface="Arial" pitchFamily="-65" charset="0"/>
              </a:rPr>
              <a:pPr/>
              <a:t>50</a:t>
            </a:fld>
            <a:endParaRPr lang="en-US">
              <a:latin typeface="Arial" pitchFamily="-65"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p:txBody>
      </p:sp>
      <p:sp>
        <p:nvSpPr>
          <p:cNvPr id="91140" name="Slide Number Placeholder 3"/>
          <p:cNvSpPr>
            <a:spLocks noGrp="1"/>
          </p:cNvSpPr>
          <p:nvPr>
            <p:ph type="sldNum" sz="quarter" idx="5"/>
          </p:nvPr>
        </p:nvSpPr>
        <p:spPr bwMode="auto">
          <a:noFill/>
          <a:ln>
            <a:miter lim="800000"/>
            <a:headEnd/>
            <a:tailEnd/>
          </a:ln>
        </p:spPr>
        <p:txBody>
          <a:bodyPr/>
          <a:lstStyle/>
          <a:p>
            <a:fld id="{9432B11F-F6D8-9448-B6E3-8EA7A1873E15}" type="slidenum">
              <a:rPr lang="en-US">
                <a:latin typeface="Arial" pitchFamily="-65" charset="0"/>
              </a:rPr>
              <a:pPr/>
              <a:t>51</a:t>
            </a:fld>
            <a:endParaRPr lang="en-US">
              <a:latin typeface="Arial" pitchFamily="-65"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Remind teachers that students do not read much and often avoid reading.  A good way to get them to read is to point to the word on the board and make sure you see the participants’ eyes tracking as they read out loud with you.  Say, “I like the way this side of the class is tracking with their eyes.” and “I like the way this side of the class repeats after me chorally.”  </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93188" name="Slide Number Placeholder 3"/>
          <p:cNvSpPr>
            <a:spLocks noGrp="1"/>
          </p:cNvSpPr>
          <p:nvPr>
            <p:ph type="sldNum" sz="quarter" idx="5"/>
          </p:nvPr>
        </p:nvSpPr>
        <p:spPr bwMode="auto">
          <a:noFill/>
          <a:ln>
            <a:miter lim="800000"/>
            <a:headEnd/>
            <a:tailEnd/>
          </a:ln>
        </p:spPr>
        <p:txBody>
          <a:bodyPr/>
          <a:lstStyle/>
          <a:p>
            <a:fld id="{E1FE38D0-30F2-714F-A3B3-13BE1462C146}" type="slidenum">
              <a:rPr lang="en-US">
                <a:latin typeface="Arial" pitchFamily="-65" charset="0"/>
              </a:rPr>
              <a:pPr/>
              <a:t>52</a:t>
            </a:fld>
            <a:endParaRPr lang="en-US">
              <a:latin typeface="Arial"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65" charset="-128"/>
                <a:cs typeface="ＭＳ Ｐゴシック" pitchFamily="-65" charset="-128"/>
              </a:rPr>
              <a:t>Presenter Notes: </a:t>
            </a:r>
          </a:p>
          <a:p>
            <a:pPr eaLnBrk="1" hangingPunct="1">
              <a:spcBef>
                <a:spcPct val="0"/>
              </a:spcBef>
            </a:pPr>
            <a:endParaRPr lang="en-US" smtClean="0">
              <a:ea typeface="ＭＳ Ｐゴシック" pitchFamily="-65" charset="-128"/>
              <a:cs typeface="ＭＳ Ｐゴシック" pitchFamily="-65" charset="-128"/>
            </a:endParaRPr>
          </a:p>
          <a:p>
            <a:pPr eaLnBrk="1" hangingPunct="1">
              <a:spcBef>
                <a:spcPct val="0"/>
              </a:spcBef>
            </a:pPr>
            <a:r>
              <a:rPr lang="en-US" smtClean="0">
                <a:ea typeface="ＭＳ Ｐゴシック" pitchFamily="-65" charset="-128"/>
                <a:cs typeface="ＭＳ Ｐゴシック" pitchFamily="-65" charset="-128"/>
              </a:rPr>
              <a:t>Point out that this session will focus on information and activities that support Standard 3: Delivery of Instruction of the LAUSD Teaching and Learning Framework and the mathematics Common Core State Standards.</a:t>
            </a:r>
          </a:p>
        </p:txBody>
      </p:sp>
      <p:sp>
        <p:nvSpPr>
          <p:cNvPr id="23556" name="Slide Number Placeholder 3"/>
          <p:cNvSpPr>
            <a:spLocks noGrp="1"/>
          </p:cNvSpPr>
          <p:nvPr>
            <p:ph type="sldNum" sz="quarter" idx="5"/>
          </p:nvPr>
        </p:nvSpPr>
        <p:spPr bwMode="auto">
          <a:noFill/>
          <a:ln>
            <a:miter lim="800000"/>
            <a:headEnd/>
            <a:tailEnd/>
          </a:ln>
        </p:spPr>
        <p:txBody>
          <a:bodyPr/>
          <a:lstStyle/>
          <a:p>
            <a:fld id="{8A515083-B081-1D47-B87D-225B680658C8}" type="slidenum">
              <a:rPr lang="en-US">
                <a:latin typeface="Arial" pitchFamily="-65" charset="0"/>
              </a:rPr>
              <a:pPr/>
              <a:t>4</a:t>
            </a:fld>
            <a:endParaRPr lang="en-US">
              <a:latin typeface="Arial" pitchFamily="-65"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Remind teachers that students do not read much and often avoid reading.  A good way to get them to read is to point to the word on the board and make sure you see the participants’ eyes tracking as they read out loud with you.  Say, “I like the way this side of the class is tracking with their eyes.” and “I like the way this side of the class repeats after me chorally.”  </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95236" name="Slide Number Placeholder 3"/>
          <p:cNvSpPr>
            <a:spLocks noGrp="1"/>
          </p:cNvSpPr>
          <p:nvPr>
            <p:ph type="sldNum" sz="quarter" idx="5"/>
          </p:nvPr>
        </p:nvSpPr>
        <p:spPr bwMode="auto">
          <a:noFill/>
          <a:ln>
            <a:miter lim="800000"/>
            <a:headEnd/>
            <a:tailEnd/>
          </a:ln>
        </p:spPr>
        <p:txBody>
          <a:bodyPr/>
          <a:lstStyle/>
          <a:p>
            <a:fld id="{0A117EC4-5F1B-4141-B182-E95ED4DA78C2}" type="slidenum">
              <a:rPr lang="en-US">
                <a:latin typeface="Arial" pitchFamily="-65" charset="0"/>
              </a:rPr>
              <a:pPr/>
              <a:t>53</a:t>
            </a:fld>
            <a:endParaRPr lang="en-US">
              <a:latin typeface="Arial" pitchFamily="-65"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 Ask, “Is everyone taking notes?”</a:t>
            </a:r>
          </a:p>
          <a:p>
            <a:endParaRPr lang="en-US" smtClean="0">
              <a:ea typeface="ＭＳ Ｐゴシック" pitchFamily="-65" charset="-128"/>
              <a:cs typeface="ＭＳ Ｐゴシック" pitchFamily="-65" charset="-128"/>
            </a:endParaRPr>
          </a:p>
        </p:txBody>
      </p:sp>
      <p:sp>
        <p:nvSpPr>
          <p:cNvPr id="97284" name="Slide Number Placeholder 3"/>
          <p:cNvSpPr>
            <a:spLocks noGrp="1"/>
          </p:cNvSpPr>
          <p:nvPr>
            <p:ph type="sldNum" sz="quarter" idx="5"/>
          </p:nvPr>
        </p:nvSpPr>
        <p:spPr bwMode="auto">
          <a:noFill/>
          <a:ln>
            <a:miter lim="800000"/>
            <a:headEnd/>
            <a:tailEnd/>
          </a:ln>
        </p:spPr>
        <p:txBody>
          <a:bodyPr/>
          <a:lstStyle/>
          <a:p>
            <a:fld id="{3EA7CD5F-8E25-2049-9A5A-1FDD7213EC98}" type="slidenum">
              <a:rPr lang="en-US">
                <a:latin typeface="Arial" pitchFamily="-65" charset="0"/>
              </a:rPr>
              <a:pPr/>
              <a:t>54</a:t>
            </a:fld>
            <a:endParaRPr lang="en-US">
              <a:latin typeface="Arial" pitchFamily="-65"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a:ln>
            <a:solidFill>
              <a:srgbClr val="000000"/>
            </a:solidFill>
            <a:miter lim="800000"/>
            <a:headEnd/>
            <a:tailEnd/>
          </a:ln>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 Ask, “Is everyone taking notes?”</a:t>
            </a:r>
          </a:p>
          <a:p>
            <a:endParaRPr lang="en-US" smtClean="0">
              <a:ea typeface="ＭＳ Ｐゴシック" pitchFamily="-65" charset="-128"/>
              <a:cs typeface="ＭＳ Ｐゴシック" pitchFamily="-65" charset="-128"/>
            </a:endParaRPr>
          </a:p>
        </p:txBody>
      </p:sp>
      <p:sp>
        <p:nvSpPr>
          <p:cNvPr id="993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0" hangingPunct="0"/>
            <a:fld id="{286C2505-520F-9A4A-A5C6-BC555015F1C9}" type="slidenum">
              <a:rPr lang="en-US" sz="1200"/>
              <a:pPr algn="r" eaLnBrk="0" hangingPunct="0"/>
              <a:t>55</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solidFill>
                  <a:schemeClr val="bg2"/>
                </a:solidFill>
                <a:ea typeface="ＭＳ Ｐゴシック" pitchFamily="-65" charset="-128"/>
                <a:cs typeface="ＭＳ Ｐゴシック" pitchFamily="-65" charset="-128"/>
              </a:rPr>
              <a:t>For ideas for constructing sentences, see http://sentence.yourdictionary.com/</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101380" name="Slide Number Placeholder 3"/>
          <p:cNvSpPr>
            <a:spLocks noGrp="1"/>
          </p:cNvSpPr>
          <p:nvPr>
            <p:ph type="sldNum" sz="quarter" idx="5"/>
          </p:nvPr>
        </p:nvSpPr>
        <p:spPr bwMode="auto">
          <a:noFill/>
          <a:ln>
            <a:miter lim="800000"/>
            <a:headEnd/>
            <a:tailEnd/>
          </a:ln>
        </p:spPr>
        <p:txBody>
          <a:bodyPr/>
          <a:lstStyle/>
          <a:p>
            <a:fld id="{74C4A0B1-39BA-4547-9BF9-E3F5D2FCFF5A}" type="slidenum">
              <a:rPr lang="en-US">
                <a:latin typeface="Arial" pitchFamily="-65" charset="0"/>
              </a:rPr>
              <a:pPr/>
              <a:t>56</a:t>
            </a:fld>
            <a:endParaRPr lang="en-US">
              <a:latin typeface="Arial" pitchFamily="-65"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103428" name="Slide Number Placeholder 3"/>
          <p:cNvSpPr>
            <a:spLocks noGrp="1"/>
          </p:cNvSpPr>
          <p:nvPr>
            <p:ph type="sldNum" sz="quarter" idx="5"/>
          </p:nvPr>
        </p:nvSpPr>
        <p:spPr bwMode="auto">
          <a:noFill/>
          <a:ln>
            <a:miter lim="800000"/>
            <a:headEnd/>
            <a:tailEnd/>
          </a:ln>
        </p:spPr>
        <p:txBody>
          <a:bodyPr/>
          <a:lstStyle/>
          <a:p>
            <a:fld id="{A150452B-B0E4-074B-8F3D-FFD5F035B011}" type="slidenum">
              <a:rPr lang="en-US">
                <a:latin typeface="Arial" pitchFamily="-65" charset="0"/>
              </a:rPr>
              <a:pPr/>
              <a:t>57</a:t>
            </a:fld>
            <a:endParaRPr lang="en-US">
              <a:latin typeface="Arial" pitchFamily="-65"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105476" name="Slide Number Placeholder 3"/>
          <p:cNvSpPr>
            <a:spLocks noGrp="1"/>
          </p:cNvSpPr>
          <p:nvPr>
            <p:ph type="sldNum" sz="quarter" idx="5"/>
          </p:nvPr>
        </p:nvSpPr>
        <p:spPr bwMode="auto">
          <a:noFill/>
          <a:ln>
            <a:miter lim="800000"/>
            <a:headEnd/>
            <a:tailEnd/>
          </a:ln>
        </p:spPr>
        <p:txBody>
          <a:bodyPr/>
          <a:lstStyle/>
          <a:p>
            <a:fld id="{ED7879BD-0AF3-4B47-B180-5F4BF8573845}" type="slidenum">
              <a:rPr lang="en-US">
                <a:latin typeface="Arial" pitchFamily="-65" charset="0"/>
              </a:rPr>
              <a:pPr/>
              <a:t>58</a:t>
            </a:fld>
            <a:endParaRPr lang="en-US">
              <a:latin typeface="Arial" pitchFamily="-65"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107524" name="Slide Number Placeholder 3"/>
          <p:cNvSpPr>
            <a:spLocks noGrp="1"/>
          </p:cNvSpPr>
          <p:nvPr>
            <p:ph type="sldNum" sz="quarter" idx="5"/>
          </p:nvPr>
        </p:nvSpPr>
        <p:spPr bwMode="auto">
          <a:noFill/>
          <a:ln>
            <a:miter lim="800000"/>
            <a:headEnd/>
            <a:tailEnd/>
          </a:ln>
        </p:spPr>
        <p:txBody>
          <a:bodyPr/>
          <a:lstStyle/>
          <a:p>
            <a:fld id="{0CC5FC9A-39C8-F84D-8114-8D30156B0C07}" type="slidenum">
              <a:rPr lang="en-US">
                <a:latin typeface="Arial" pitchFamily="-65" charset="0"/>
              </a:rPr>
              <a:pPr/>
              <a:t>59</a:t>
            </a:fld>
            <a:endParaRPr lang="en-US">
              <a:latin typeface="Arial" pitchFamily="-65"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Make sure to ask the teachers to write a sentence using the word “</a:t>
            </a:r>
            <a:r>
              <a:rPr lang="en-US" i="1" smtClean="0">
                <a:ea typeface="ＭＳ Ｐゴシック" pitchFamily="-65" charset="-128"/>
                <a:cs typeface="ＭＳ Ｐゴシック" pitchFamily="-65" charset="-128"/>
              </a:rPr>
              <a:t>evaluate”</a:t>
            </a:r>
            <a:r>
              <a:rPr lang="en-US" smtClean="0">
                <a:ea typeface="ＭＳ Ｐゴシック" pitchFamily="-65" charset="-128"/>
                <a:cs typeface="ＭＳ Ｐゴシック" pitchFamily="-65" charset="-128"/>
              </a:rPr>
              <a:t> just to show them how quickly the task can be done and how easy it is to correct just a single sentence of student writing</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109572" name="Slide Number Placeholder 3"/>
          <p:cNvSpPr>
            <a:spLocks noGrp="1"/>
          </p:cNvSpPr>
          <p:nvPr>
            <p:ph type="sldNum" sz="quarter" idx="5"/>
          </p:nvPr>
        </p:nvSpPr>
        <p:spPr bwMode="auto">
          <a:noFill/>
          <a:ln>
            <a:miter lim="800000"/>
            <a:headEnd/>
            <a:tailEnd/>
          </a:ln>
        </p:spPr>
        <p:txBody>
          <a:bodyPr/>
          <a:lstStyle/>
          <a:p>
            <a:fld id="{B4F3D9AE-75FD-1346-A727-4530D5987313}" type="slidenum">
              <a:rPr lang="en-US">
                <a:latin typeface="Arial" pitchFamily="-65" charset="0"/>
              </a:rPr>
              <a:pPr/>
              <a:t>60</a:t>
            </a:fld>
            <a:endParaRPr lang="en-US">
              <a:latin typeface="Arial" pitchFamily="-65"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a:lstStyle/>
          <a:p>
            <a:endParaRPr lang="en-US">
              <a:ea typeface="ＭＳ Ｐゴシック" pitchFamily="-65" charset="-128"/>
              <a:cs typeface="ＭＳ Ｐゴシック" pitchFamily="-65" charset="-128"/>
            </a:endParaRPr>
          </a:p>
        </p:txBody>
      </p:sp>
      <p:sp>
        <p:nvSpPr>
          <p:cNvPr id="111620" name="Slide Number Placeholder 3"/>
          <p:cNvSpPr>
            <a:spLocks noGrp="1"/>
          </p:cNvSpPr>
          <p:nvPr>
            <p:ph type="sldNum" sz="quarter" idx="5"/>
          </p:nvPr>
        </p:nvSpPr>
        <p:spPr bwMode="auto">
          <a:noFill/>
          <a:ln>
            <a:miter lim="800000"/>
            <a:headEnd/>
            <a:tailEnd/>
          </a:ln>
        </p:spPr>
        <p:txBody>
          <a:bodyPr/>
          <a:lstStyle/>
          <a:p>
            <a:fld id="{112CA9DD-B708-A343-9FEB-FEF102C96FAB}" type="slidenum">
              <a:rPr lang="en-US" smtClean="0">
                <a:latin typeface="Arial" pitchFamily="-65" charset="0"/>
              </a:rPr>
              <a:pPr/>
              <a:t>62</a:t>
            </a:fld>
            <a:endParaRPr lang="en-US" smtClean="0">
              <a:latin typeface="Arial" pitchFamily="-65"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a:lstStyle/>
          <a:p>
            <a:endParaRPr lang="en-US">
              <a:ea typeface="ＭＳ Ｐゴシック" pitchFamily="-65" charset="-128"/>
              <a:cs typeface="ＭＳ Ｐゴシック" pitchFamily="-65" charset="-128"/>
            </a:endParaRPr>
          </a:p>
        </p:txBody>
      </p:sp>
      <p:sp>
        <p:nvSpPr>
          <p:cNvPr id="113668" name="Slide Number Placeholder 3"/>
          <p:cNvSpPr>
            <a:spLocks noGrp="1"/>
          </p:cNvSpPr>
          <p:nvPr>
            <p:ph type="sldNum" sz="quarter" idx="5"/>
          </p:nvPr>
        </p:nvSpPr>
        <p:spPr bwMode="auto">
          <a:noFill/>
          <a:ln>
            <a:miter lim="800000"/>
            <a:headEnd/>
            <a:tailEnd/>
          </a:ln>
        </p:spPr>
        <p:txBody>
          <a:bodyPr/>
          <a:lstStyle/>
          <a:p>
            <a:fld id="{98DF8332-0A37-EF42-A90A-20D5901FA6B7}" type="slidenum">
              <a:rPr lang="en-US" smtClean="0">
                <a:latin typeface="Arial" pitchFamily="-65" charset="0"/>
              </a:rPr>
              <a:pPr/>
              <a:t>63</a:t>
            </a:fld>
            <a:endParaRPr lang="en-US" smtClean="0">
              <a:latin typeface="Arial" pitchFamily="-65"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endParaRPr lang="en-US">
              <a:latin typeface="Times" charset="0"/>
              <a:ea typeface="ＭＳ Ｐゴシック" charset="-128"/>
              <a:cs typeface="ＭＳ Ｐゴシック" charset="-128"/>
            </a:endParaRPr>
          </a:p>
        </p:txBody>
      </p:sp>
      <p:sp>
        <p:nvSpPr>
          <p:cNvPr id="63492" name="Slide Number Placeholder 3"/>
          <p:cNvSpPr>
            <a:spLocks noGrp="1"/>
          </p:cNvSpPr>
          <p:nvPr>
            <p:ph type="sldNum" sz="quarter" idx="5"/>
          </p:nvPr>
        </p:nvSpPr>
        <p:spPr>
          <a:noFill/>
          <a:ln>
            <a:miter lim="800000"/>
            <a:headEnd/>
            <a:tailEnd/>
          </a:ln>
        </p:spPr>
        <p:txBody>
          <a:bodyPr/>
          <a:lstStyle/>
          <a:p>
            <a:fld id="{7FEEE899-B27C-6F48-9D4E-C189CDAA2FBE}"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a:lstStyle/>
          <a:p>
            <a:endParaRPr lang="en-US">
              <a:ea typeface="ＭＳ Ｐゴシック" pitchFamily="-65" charset="-128"/>
              <a:cs typeface="ＭＳ Ｐゴシック" pitchFamily="-65" charset="-128"/>
            </a:endParaRPr>
          </a:p>
        </p:txBody>
      </p:sp>
      <p:sp>
        <p:nvSpPr>
          <p:cNvPr id="115716" name="Slide Number Placeholder 3"/>
          <p:cNvSpPr>
            <a:spLocks noGrp="1"/>
          </p:cNvSpPr>
          <p:nvPr>
            <p:ph type="sldNum" sz="quarter" idx="5"/>
          </p:nvPr>
        </p:nvSpPr>
        <p:spPr bwMode="auto">
          <a:noFill/>
          <a:ln>
            <a:miter lim="800000"/>
            <a:headEnd/>
            <a:tailEnd/>
          </a:ln>
        </p:spPr>
        <p:txBody>
          <a:bodyPr/>
          <a:lstStyle/>
          <a:p>
            <a:fld id="{F5508B3C-0126-E746-A6D4-C9AD55AEC1CD}" type="slidenum">
              <a:rPr lang="en-US" smtClean="0">
                <a:latin typeface="Arial" pitchFamily="-65" charset="0"/>
              </a:rPr>
              <a:pPr/>
              <a:t>64</a:t>
            </a:fld>
            <a:endParaRPr lang="en-US" smtClean="0">
              <a:latin typeface="Arial" pitchFamily="-65"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Notes for Presenter: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 </a:t>
            </a:r>
          </a:p>
        </p:txBody>
      </p:sp>
      <p:sp>
        <p:nvSpPr>
          <p:cNvPr id="58372" name="Slide Number Placeholder 3"/>
          <p:cNvSpPr>
            <a:spLocks noGrp="1"/>
          </p:cNvSpPr>
          <p:nvPr>
            <p:ph type="sldNum" sz="quarter" idx="5"/>
          </p:nvPr>
        </p:nvSpPr>
        <p:spPr bwMode="auto">
          <a:noFill/>
          <a:ln>
            <a:miter lim="800000"/>
            <a:headEnd/>
            <a:tailEnd/>
          </a:ln>
        </p:spPr>
        <p:txBody>
          <a:bodyPr/>
          <a:lstStyle/>
          <a:p>
            <a:fld id="{DF8442FC-A8F9-6047-B03C-167BAD1D83DD}" type="slidenum">
              <a:rPr lang="en-US">
                <a:latin typeface="Arial" pitchFamily="-65" charset="0"/>
              </a:rPr>
              <a:pPr/>
              <a:t>65</a:t>
            </a:fld>
            <a:endParaRPr lang="en-US">
              <a:latin typeface="Arial" pitchFamily="-65"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a:p>
        </p:txBody>
      </p:sp>
    </p:spTree>
    <p:extLst>
      <p:ext uri="{BB962C8B-B14F-4D97-AF65-F5344CB8AC3E}">
        <p14:creationId xmlns:p14="http://schemas.microsoft.com/office/powerpoint/2010/main" val="3780714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xfrm>
            <a:off x="685802" y="3921456"/>
            <a:ext cx="5486399" cy="41147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Arial" charset="0"/>
                <a:ea typeface="ＭＳ Ｐゴシック"/>
                <a:cs typeface="Arial" charset="0"/>
              </a:rPr>
              <a:t>Time: </a:t>
            </a:r>
            <a:r>
              <a:rPr lang="en-US" b="0" dirty="0" smtClean="0">
                <a:latin typeface="Arial" charset="0"/>
                <a:ea typeface="ＭＳ Ｐゴシック"/>
                <a:cs typeface="Arial" charset="0"/>
              </a:rPr>
              <a:t>1</a:t>
            </a:r>
            <a:r>
              <a:rPr lang="en-US" dirty="0" smtClean="0">
                <a:latin typeface="Arial" charset="0"/>
                <a:ea typeface="ＭＳ Ｐゴシック"/>
                <a:cs typeface="Arial" charset="0"/>
              </a:rPr>
              <a:t> minute</a:t>
            </a:r>
          </a:p>
          <a:p>
            <a:endParaRPr lang="en-US" b="1" dirty="0">
              <a:latin typeface="Arial" charset="0"/>
              <a:ea typeface="ＭＳ Ｐゴシック"/>
              <a:cs typeface="Arial" charset="0"/>
            </a:endParaRPr>
          </a:p>
          <a:p>
            <a:r>
              <a:rPr lang="en-US" b="1" dirty="0" smtClean="0"/>
              <a:t>Intent: </a:t>
            </a:r>
            <a:r>
              <a:rPr lang="en-US" dirty="0" smtClean="0"/>
              <a:t>Introduce</a:t>
            </a:r>
            <a:r>
              <a:rPr lang="en-US" baseline="0" dirty="0" smtClean="0"/>
              <a:t> the key shifts in the ELD standards</a:t>
            </a:r>
            <a:r>
              <a:rPr lang="en-US" dirty="0" smtClean="0"/>
              <a:t>.</a:t>
            </a:r>
          </a:p>
          <a:p>
            <a:pPr>
              <a:buNone/>
            </a:pPr>
            <a:endParaRPr lang="en-US" dirty="0" smtClean="0"/>
          </a:p>
          <a:p>
            <a:pPr>
              <a:buNone/>
            </a:pPr>
            <a:r>
              <a:rPr lang="en-US" b="1" dirty="0" smtClean="0"/>
              <a:t>Talking points:</a:t>
            </a:r>
          </a:p>
          <a:p>
            <a:pPr marL="168224" indent="-168224">
              <a:buFont typeface="Arial" pitchFamily="34" charset="0"/>
              <a:buChar char="•"/>
            </a:pPr>
            <a:r>
              <a:rPr lang="en-US" dirty="0" smtClean="0"/>
              <a:t>How many of you had the opportunity</a:t>
            </a:r>
            <a:r>
              <a:rPr lang="en-US" baseline="0" dirty="0" smtClean="0"/>
              <a:t> to read the ELD standards? Please raise your hand if you are familiar with the new California ELD standards. </a:t>
            </a:r>
            <a:endParaRPr lang="en-US" dirty="0" smtClean="0"/>
          </a:p>
          <a:p>
            <a:pPr marL="168224" indent="-168224">
              <a:buFont typeface="Arial" pitchFamily="34" charset="0"/>
              <a:buChar char="•"/>
            </a:pPr>
            <a:r>
              <a:rPr lang="en-US" dirty="0"/>
              <a:t>S</a:t>
            </a:r>
            <a:r>
              <a:rPr lang="en-US" baseline="0" dirty="0" smtClean="0"/>
              <a:t>lide 4, 6, &amp; 9 only include</a:t>
            </a:r>
            <a:r>
              <a:rPr lang="en-US" dirty="0" smtClean="0"/>
              <a:t> </a:t>
            </a:r>
            <a:r>
              <a:rPr lang="en-US" baseline="0" dirty="0" smtClean="0"/>
              <a:t>three of the key shifts. The remaining </a:t>
            </a:r>
            <a:r>
              <a:rPr lang="en-US" dirty="0" smtClean="0"/>
              <a:t>shifts can be found in Appendix B of the ELD</a:t>
            </a:r>
            <a:r>
              <a:rPr lang="en-US" baseline="0" dirty="0" smtClean="0"/>
              <a:t> standards.</a:t>
            </a:r>
          </a:p>
          <a:p>
            <a:endParaRPr lang="en-US" i="1" dirty="0">
              <a:solidFill>
                <a:srgbClr val="FF0000"/>
              </a:solidFill>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2857500" y="990600"/>
            <a:ext cx="3352800" cy="2514600"/>
          </a:xfrm>
          <a:ln/>
        </p:spPr>
      </p:sp>
      <p:sp>
        <p:nvSpPr>
          <p:cNvPr id="40963" name="Notes Placeholder 2"/>
          <p:cNvSpPr>
            <a:spLocks noGrp="1"/>
          </p:cNvSpPr>
          <p:nvPr>
            <p:ph type="body" idx="1"/>
          </p:nvPr>
        </p:nvSpPr>
        <p:spPr>
          <a:noFill/>
        </p:spPr>
        <p:txBody>
          <a:bodyPr/>
          <a:lstStyle/>
          <a:p>
            <a:r>
              <a:rPr lang="en-US" dirty="0">
                <a:latin typeface="Helvetica" pitchFamily="-65" charset="0"/>
                <a:ea typeface="ＭＳ Ｐゴシック" pitchFamily="-65" charset="-128"/>
                <a:cs typeface="ＭＳ Ｐゴシック" pitchFamily="-65" charset="-128"/>
              </a:rPr>
              <a:t>Our colleagues who come from the fields of linguistics and second language acquisition use the term “language functions” for the examples listed above.  </a:t>
            </a:r>
          </a:p>
          <a:p>
            <a:r>
              <a:rPr lang="en-US" dirty="0">
                <a:latin typeface="Helvetica" pitchFamily="-65" charset="0"/>
                <a:ea typeface="ＭＳ Ｐゴシック" pitchFamily="-65" charset="-128"/>
                <a:cs typeface="ＭＳ Ｐゴシック" pitchFamily="-65" charset="-128"/>
              </a:rPr>
              <a:t>See:  </a:t>
            </a:r>
            <a:r>
              <a:rPr lang="en-US" dirty="0" err="1">
                <a:latin typeface="Helvetica" pitchFamily="-65" charset="0"/>
                <a:ea typeface="ＭＳ Ｐゴシック" pitchFamily="-65" charset="-128"/>
                <a:cs typeface="ＭＳ Ｐゴシック" pitchFamily="-65" charset="-128"/>
              </a:rPr>
              <a:t>Schleppegrell</a:t>
            </a:r>
            <a:r>
              <a:rPr lang="en-US" dirty="0">
                <a:latin typeface="Helvetica" pitchFamily="-65" charset="0"/>
                <a:ea typeface="ＭＳ Ｐゴシック" pitchFamily="-65" charset="-128"/>
                <a:cs typeface="ＭＳ Ｐゴシック" pitchFamily="-65" charset="-128"/>
              </a:rPr>
              <a:t>. M. J. (2004). The language of schooling: A functional linguistics perspective.  Mahwah, NJ: Lawrence Erlbaum Associates, Publishers.  </a:t>
            </a:r>
          </a:p>
          <a:p>
            <a:r>
              <a:rPr lang="en-US" dirty="0" err="1">
                <a:latin typeface="Helvetica" pitchFamily="-65" charset="0"/>
                <a:ea typeface="ＭＳ Ｐゴシック" pitchFamily="-65" charset="-128"/>
                <a:cs typeface="ＭＳ Ｐゴシック" pitchFamily="-65" charset="-128"/>
              </a:rPr>
              <a:t>Halliday</a:t>
            </a:r>
            <a:r>
              <a:rPr lang="en-US" dirty="0">
                <a:latin typeface="Helvetica" pitchFamily="-65" charset="0"/>
                <a:ea typeface="ＭＳ Ｐゴシック" pitchFamily="-65" charset="-128"/>
                <a:cs typeface="ＭＳ Ｐゴシック" pitchFamily="-65" charset="-128"/>
              </a:rPr>
              <a:t>, M. A. K. &amp; </a:t>
            </a:r>
            <a:r>
              <a:rPr lang="en-US" dirty="0" err="1">
                <a:latin typeface="Helvetica" pitchFamily="-65" charset="0"/>
                <a:ea typeface="ＭＳ Ｐゴシック" pitchFamily="-65" charset="-128"/>
                <a:cs typeface="ＭＳ Ｐゴシック" pitchFamily="-65" charset="-128"/>
              </a:rPr>
              <a:t>Hasan</a:t>
            </a:r>
            <a:r>
              <a:rPr lang="en-US" dirty="0">
                <a:latin typeface="Helvetica" pitchFamily="-65" charset="0"/>
                <a:ea typeface="ＭＳ Ｐゴシック" pitchFamily="-65" charset="-128"/>
                <a:cs typeface="ＭＳ Ｐゴシック" pitchFamily="-65" charset="-128"/>
              </a:rPr>
              <a:t>, R. (1989). Language, context, and text” Aspects of language in a social-semiotic perspective. Oxford, England: Oxford University Press. </a:t>
            </a:r>
          </a:p>
        </p:txBody>
      </p:sp>
      <p:sp>
        <p:nvSpPr>
          <p:cNvPr id="40964" name="Slide Number Placeholder 3"/>
          <p:cNvSpPr>
            <a:spLocks noGrp="1"/>
          </p:cNvSpPr>
          <p:nvPr>
            <p:ph type="sldNum" sz="quarter" idx="5"/>
          </p:nvPr>
        </p:nvSpPr>
        <p:spPr>
          <a:noFill/>
        </p:spPr>
        <p:txBody>
          <a:bodyPr/>
          <a:lstStyle/>
          <a:p>
            <a:fld id="{C3BB20B8-9537-C441-874C-AF6DF68B3129}" type="slidenum">
              <a:rPr lang="en-US">
                <a:latin typeface="Helvetica Neue" pitchFamily="-65" charset="0"/>
                <a:ea typeface="ＭＳ Ｐゴシック" pitchFamily="-65" charset="-128"/>
                <a:cs typeface="ＭＳ Ｐゴシック" pitchFamily="-65" charset="-128"/>
              </a:rPr>
              <a:pPr/>
              <a:t>69</a:t>
            </a:fld>
            <a:endParaRPr lang="en-US">
              <a:latin typeface="Helvetica Neue" pitchFamily="-65" charset="0"/>
              <a:ea typeface="ＭＳ Ｐゴシック" pitchFamily="-65" charset="-128"/>
              <a:cs typeface="ＭＳ Ｐゴシック" pitchFamily="-65" charset="-128"/>
            </a:endParaRPr>
          </a:p>
        </p:txBody>
      </p:sp>
      <p:sp>
        <p:nvSpPr>
          <p:cNvPr id="40965" name="TextBox 4"/>
          <p:cNvSpPr txBox="1">
            <a:spLocks noChangeArrowheads="1"/>
          </p:cNvSpPr>
          <p:nvPr/>
        </p:nvSpPr>
        <p:spPr bwMode="auto">
          <a:xfrm>
            <a:off x="685800" y="5181600"/>
            <a:ext cx="1371600" cy="523875"/>
          </a:xfrm>
          <a:prstGeom prst="rect">
            <a:avLst/>
          </a:prstGeom>
          <a:noFill/>
          <a:ln w="9525">
            <a:noFill/>
            <a:miter lim="800000"/>
            <a:headEnd/>
            <a:tailEnd/>
          </a:ln>
        </p:spPr>
        <p:txBody>
          <a:bodyPr>
            <a:prstTxWarp prst="textNoShape">
              <a:avLst/>
            </a:prstTxWarp>
            <a:spAutoFit/>
          </a:bodyPr>
          <a:lstStyle/>
          <a:p>
            <a:r>
              <a:rPr lang="en-US" sz="1400"/>
              <a:t>References: </a:t>
            </a:r>
          </a:p>
          <a:p>
            <a:r>
              <a:rPr lang="en-US" sz="1400"/>
              <a:t>:</a:t>
            </a:r>
          </a:p>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541C1-3929-3541-B8F4-9D1D4D9BAB1B}" type="slidenum">
              <a:rPr lang="en-US" smtClean="0"/>
              <a:pPr/>
              <a:t>71</a:t>
            </a:fld>
            <a:endParaRPr lang="en-US"/>
          </a:p>
        </p:txBody>
      </p:sp>
    </p:spTree>
    <p:extLst>
      <p:ext uri="{BB962C8B-B14F-4D97-AF65-F5344CB8AC3E}">
        <p14:creationId xmlns:p14="http://schemas.microsoft.com/office/powerpoint/2010/main" val="1656238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5A33E-A72D-0447-9813-D29784FE1C25}" type="slidenum">
              <a:rPr lang="en-US"/>
              <a:pPr/>
              <a:t>72</a:t>
            </a:fld>
            <a:endParaRPr lang="en-US"/>
          </a:p>
        </p:txBody>
      </p:sp>
      <p:sp>
        <p:nvSpPr>
          <p:cNvPr id="113666" name="Rectangle 2"/>
          <p:cNvSpPr>
            <a:spLocks noGrp="1" noRot="1" noChangeAspect="1" noChangeArrowheads="1" noTextEdit="1"/>
          </p:cNvSpPr>
          <p:nvPr>
            <p:ph type="sldImg"/>
          </p:nvPr>
        </p:nvSpPr>
        <p:spPr bwMode="auto">
          <a:xfrm>
            <a:off x="1144588" y="684213"/>
            <a:ext cx="4570412"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 xmlns:ma14="http://schemas.microsoft.com/office/mac/drawingml/2011/main" val="1"/>
            </a:ext>
          </a:extLst>
        </p:spPr>
      </p:sp>
      <p:sp>
        <p:nvSpPr>
          <p:cNvPr id="1136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Show your answering using the sign language sign for S</a:t>
            </a:r>
          </a:p>
          <a:p>
            <a:endParaRPr lang="en-US" baseline="0" dirty="0" smtClean="0"/>
          </a:p>
          <a:p>
            <a:r>
              <a:rPr lang="en-US" baseline="0" dirty="0" smtClean="0"/>
              <a:t>Or </a:t>
            </a:r>
          </a:p>
          <a:p>
            <a:r>
              <a:rPr lang="en-US" baseline="0" dirty="0" smtClean="0"/>
              <a:t/>
            </a:r>
            <a:br>
              <a:rPr lang="en-US" baseline="0" dirty="0" smtClean="0"/>
            </a:br>
            <a:r>
              <a:rPr lang="en-US" baseline="0" dirty="0" smtClean="0"/>
              <a:t>F</a:t>
            </a:r>
          </a:p>
          <a:p>
            <a:endParaRPr lang="en-US" dirty="0"/>
          </a:p>
        </p:txBody>
      </p:sp>
      <p:sp>
        <p:nvSpPr>
          <p:cNvPr id="4" name="Slide Number Placeholder 3"/>
          <p:cNvSpPr>
            <a:spLocks noGrp="1"/>
          </p:cNvSpPr>
          <p:nvPr>
            <p:ph type="sldNum" sz="quarter" idx="10"/>
          </p:nvPr>
        </p:nvSpPr>
        <p:spPr/>
        <p:txBody>
          <a:bodyPr/>
          <a:lstStyle/>
          <a:p>
            <a:fld id="{1F4541C1-3929-3541-B8F4-9D1D4D9BAB1B}" type="slidenum">
              <a:rPr lang="en-US" smtClean="0"/>
              <a:pPr/>
              <a:t>73</a:t>
            </a:fld>
            <a:endParaRPr lang="en-US"/>
          </a:p>
        </p:txBody>
      </p:sp>
    </p:spTree>
    <p:extLst>
      <p:ext uri="{BB962C8B-B14F-4D97-AF65-F5344CB8AC3E}">
        <p14:creationId xmlns:p14="http://schemas.microsoft.com/office/powerpoint/2010/main" val="1973895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776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sz="1600" i="1">
                <a:ea typeface="ＭＳ Ｐゴシック" pitchFamily="-65" charset="-128"/>
                <a:cs typeface="ＭＳ Ｐゴシック" pitchFamily="-65" charset="-128"/>
              </a:rPr>
              <a:t>Instructor Notes:  The English learners have various levels of English proficiency (1-5).</a:t>
            </a:r>
          </a:p>
          <a:p>
            <a:pPr>
              <a:buFontTx/>
              <a:buChar char="•"/>
            </a:pPr>
            <a:r>
              <a:rPr lang="en-US" sz="1600">
                <a:ea typeface="ＭＳ Ｐゴシック" pitchFamily="-65" charset="-128"/>
                <a:cs typeface="ＭＳ Ｐゴシック" pitchFamily="-65" charset="-128"/>
              </a:rPr>
              <a:t>Teachers must help ELs access and build skills to master English and math.</a:t>
            </a:r>
          </a:p>
          <a:p>
            <a:pPr>
              <a:buFontTx/>
              <a:buChar char="•"/>
            </a:pPr>
            <a:r>
              <a:rPr lang="en-US" sz="1600">
                <a:ea typeface="ＭＳ Ｐゴシック" pitchFamily="-65" charset="-128"/>
                <a:cs typeface="ＭＳ Ｐゴシック" pitchFamily="-65" charset="-128"/>
              </a:rPr>
              <a:t>The concept of a freeway with an onramp is no longer supported by the Common Core.  English learners now have to jump on the freeway, leap into the middle lane and go as fast as they can, not only catching up but also excelling.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xfrm>
            <a:off x="685802" y="3921456"/>
            <a:ext cx="5486399" cy="41147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Arial" charset="0"/>
                <a:ea typeface="ＭＳ Ｐゴシック"/>
                <a:cs typeface="Arial" charset="0"/>
              </a:rPr>
              <a:t>Time: </a:t>
            </a:r>
            <a:r>
              <a:rPr lang="en-US" b="0" dirty="0" smtClean="0">
                <a:latin typeface="Arial" charset="0"/>
                <a:ea typeface="ＭＳ Ｐゴシック"/>
                <a:cs typeface="Arial" charset="0"/>
              </a:rPr>
              <a:t>1</a:t>
            </a:r>
            <a:r>
              <a:rPr lang="en-US" dirty="0" smtClean="0">
                <a:latin typeface="Arial" charset="0"/>
                <a:ea typeface="ＭＳ Ｐゴシック"/>
                <a:cs typeface="Arial" charset="0"/>
              </a:rPr>
              <a:t> minute</a:t>
            </a:r>
          </a:p>
          <a:p>
            <a:endParaRPr lang="en-US" b="1" dirty="0">
              <a:latin typeface="Arial" charset="0"/>
              <a:ea typeface="ＭＳ Ｐゴシック"/>
              <a:cs typeface="Arial" charset="0"/>
            </a:endParaRPr>
          </a:p>
          <a:p>
            <a:r>
              <a:rPr lang="en-US" b="1" dirty="0" smtClean="0"/>
              <a:t>Intent: </a:t>
            </a:r>
            <a:r>
              <a:rPr lang="en-US" dirty="0" smtClean="0"/>
              <a:t>Introduce</a:t>
            </a:r>
            <a:r>
              <a:rPr lang="en-US" baseline="0" dirty="0" smtClean="0"/>
              <a:t> the key shifts in the ELD standards</a:t>
            </a:r>
            <a:r>
              <a:rPr lang="en-US" dirty="0" smtClean="0"/>
              <a:t>.</a:t>
            </a:r>
          </a:p>
          <a:p>
            <a:pPr>
              <a:buNone/>
            </a:pPr>
            <a:endParaRPr lang="en-US" dirty="0" smtClean="0"/>
          </a:p>
          <a:p>
            <a:pPr>
              <a:buNone/>
            </a:pPr>
            <a:r>
              <a:rPr lang="en-US" b="1" dirty="0" smtClean="0"/>
              <a:t>Talking points:</a:t>
            </a:r>
          </a:p>
          <a:p>
            <a:pPr marL="168224" indent="-168224">
              <a:buFont typeface="Arial" pitchFamily="34" charset="0"/>
              <a:buChar char="•"/>
            </a:pPr>
            <a:r>
              <a:rPr lang="en-US" dirty="0" smtClean="0"/>
              <a:t>How many of you had the opportunity</a:t>
            </a:r>
            <a:r>
              <a:rPr lang="en-US" baseline="0" dirty="0" smtClean="0"/>
              <a:t> to read the ELD standards? Please raise your hand if you are familiar with the new California ELD standards. </a:t>
            </a:r>
            <a:endParaRPr lang="en-US" dirty="0" smtClean="0"/>
          </a:p>
          <a:p>
            <a:pPr marL="168224" indent="-168224">
              <a:buFont typeface="Arial" pitchFamily="34" charset="0"/>
              <a:buChar char="•"/>
            </a:pPr>
            <a:r>
              <a:rPr lang="en-US" dirty="0"/>
              <a:t>S</a:t>
            </a:r>
            <a:r>
              <a:rPr lang="en-US" baseline="0" dirty="0" smtClean="0"/>
              <a:t>lide 4, 6, &amp; 9 only include</a:t>
            </a:r>
            <a:r>
              <a:rPr lang="en-US" dirty="0" smtClean="0"/>
              <a:t> </a:t>
            </a:r>
            <a:r>
              <a:rPr lang="en-US" baseline="0" dirty="0" smtClean="0"/>
              <a:t>three of the key shifts. The remaining </a:t>
            </a:r>
            <a:r>
              <a:rPr lang="en-US" dirty="0" smtClean="0"/>
              <a:t>shifts can be found in Appendix B of the ELD</a:t>
            </a:r>
            <a:r>
              <a:rPr lang="en-US" baseline="0" dirty="0" smtClean="0"/>
              <a:t> standards.</a:t>
            </a:r>
          </a:p>
          <a:p>
            <a:endParaRPr lang="en-US" i="1" dirty="0">
              <a:solidFill>
                <a:srgbClr val="FF0000"/>
              </a:solidFill>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r>
              <a:rPr lang="en-US">
                <a:ea typeface="ＭＳ Ｐゴシック" pitchFamily="-65" charset="-128"/>
                <a:cs typeface="ＭＳ Ｐゴシック" pitchFamily="-65" charset="-128"/>
              </a:rPr>
              <a:t>Presenter Notes:</a:t>
            </a:r>
          </a:p>
          <a:p>
            <a:endParaRPr lang="en-US">
              <a:ea typeface="ＭＳ Ｐゴシック" pitchFamily="-65" charset="-128"/>
              <a:cs typeface="ＭＳ Ｐゴシック" pitchFamily="-65" charset="-128"/>
            </a:endParaRPr>
          </a:p>
          <a:p>
            <a:r>
              <a:rPr lang="en-US">
                <a:ea typeface="ＭＳ Ｐゴシック" pitchFamily="-65" charset="-128"/>
                <a:cs typeface="ＭＳ Ｐゴシック" pitchFamily="-65" charset="-128"/>
              </a:rPr>
              <a:t> Tell the participants that the activities in this module will help them as they develop their lessons plans using the LAUSD K-12 Universal Access/SDAIE Lesson Design Template.  The first part will focus in the language objective portion of the template.</a:t>
            </a:r>
          </a:p>
          <a:p>
            <a:endParaRPr lang="en-US">
              <a:ea typeface="ＭＳ Ｐゴシック" pitchFamily="-65" charset="-128"/>
              <a:cs typeface="ＭＳ Ｐゴシック" pitchFamily="-65" charset="-128"/>
            </a:endParaRPr>
          </a:p>
          <a:p>
            <a:endParaRPr lang="en-US">
              <a:ea typeface="ＭＳ Ｐゴシック" pitchFamily="-65" charset="-128"/>
              <a:cs typeface="ＭＳ Ｐゴシック" pitchFamily="-65" charset="-128"/>
            </a:endParaRPr>
          </a:p>
          <a:p>
            <a:endParaRPr lang="en-US">
              <a:ea typeface="ＭＳ Ｐゴシック" pitchFamily="-65" charset="-128"/>
              <a:cs typeface="ＭＳ Ｐゴシック" pitchFamily="-65" charset="-128"/>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F80644D8-F0BF-0C46-9C08-F100E90BC079}" type="slidenum">
              <a:rPr lang="en-US">
                <a:latin typeface="Arial" pitchFamily="-65" charset="0"/>
              </a:rPr>
              <a:pPr/>
              <a:t>6</a:t>
            </a:fld>
            <a:endParaRPr lang="en-US">
              <a:latin typeface="Arial" pitchFamily="-65"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4588" y="684213"/>
            <a:ext cx="4570412"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2" y="4343401"/>
            <a:ext cx="5486399" cy="4114799"/>
          </a:xfrm>
          <a:prstGeom prst="rect">
            <a:avLst/>
          </a:prstGeom>
          <a:noFill/>
          <a:ln>
            <a:noFill/>
          </a:ln>
        </p:spPr>
        <p:txBody>
          <a:bodyPr lIns="91408" tIns="45703" rIns="91408" bIns="45703" anchor="t" anchorCtr="0">
            <a:noAutofit/>
          </a:bodyPr>
          <a:lstStyle/>
          <a:p>
            <a:pPr>
              <a:buNone/>
            </a:pPr>
            <a:r>
              <a:rPr lang="en-US" b="1" dirty="0" smtClean="0"/>
              <a:t>Time: </a:t>
            </a:r>
            <a:r>
              <a:rPr lang="en-US" dirty="0" smtClean="0"/>
              <a:t>1 minute</a:t>
            </a:r>
          </a:p>
          <a:p>
            <a:pPr>
              <a:buNone/>
            </a:pPr>
            <a:endParaRPr lang="en-US" dirty="0" smtClean="0"/>
          </a:p>
          <a:p>
            <a:r>
              <a:rPr lang="en-US" b="1" dirty="0" smtClean="0"/>
              <a:t>Intent: </a:t>
            </a:r>
            <a:r>
              <a:rPr lang="en-US" dirty="0" smtClean="0"/>
              <a:t>Show this visual image of the role of the California ELD standards in relation to English learners’ instruction and expectations.</a:t>
            </a:r>
          </a:p>
          <a:p>
            <a:endParaRPr lang="en-US" dirty="0"/>
          </a:p>
          <a:p>
            <a:r>
              <a:rPr lang="en-US" b="1" dirty="0" smtClean="0"/>
              <a:t>Talking point:</a:t>
            </a:r>
          </a:p>
          <a:p>
            <a:pPr>
              <a:buNone/>
            </a:pPr>
            <a:endParaRPr lang="en-US" dirty="0" smtClean="0"/>
          </a:p>
          <a:p>
            <a:pPr marL="162151" indent="-162151">
              <a:buFont typeface="Arial" pitchFamily="34" charset="0"/>
              <a:buChar char="•"/>
            </a:pPr>
            <a:r>
              <a:rPr lang="en-US" dirty="0" smtClean="0"/>
              <a:t>ELD standards are helping English learners accelerate their  language development and academic success just like the cars in the diamond lane are helping the drivers and passengers accelerate their speed.</a:t>
            </a:r>
            <a:endParaRPr lang="en-US" dirty="0"/>
          </a:p>
        </p:txBody>
      </p:sp>
      <p:sp>
        <p:nvSpPr>
          <p:cNvPr id="156" name="Shape 156"/>
          <p:cNvSpPr txBox="1">
            <a:spLocks noGrp="1"/>
          </p:cNvSpPr>
          <p:nvPr>
            <p:ph type="ftr" idx="11"/>
          </p:nvPr>
        </p:nvSpPr>
        <p:spPr>
          <a:xfrm>
            <a:off x="0" y="8685215"/>
            <a:ext cx="2971800" cy="457199"/>
          </a:xfrm>
          <a:prstGeom prst="rect">
            <a:avLst/>
          </a:prstGeom>
          <a:noFill/>
          <a:ln>
            <a:noFill/>
          </a:ln>
        </p:spPr>
        <p:txBody>
          <a:bodyPr lIns="91408" tIns="45703" rIns="91408" bIns="45703" anchor="b" anchorCtr="0">
            <a:noAutofit/>
          </a:bodyPr>
          <a:lstStyle/>
          <a:p>
            <a:endParaRPr dirty="0"/>
          </a:p>
        </p:txBody>
      </p:sp>
      <p:sp>
        <p:nvSpPr>
          <p:cNvPr id="157" name="Shape 157"/>
          <p:cNvSpPr txBox="1">
            <a:spLocks noGrp="1"/>
          </p:cNvSpPr>
          <p:nvPr>
            <p:ph type="sldNum" idx="12"/>
          </p:nvPr>
        </p:nvSpPr>
        <p:spPr>
          <a:xfrm>
            <a:off x="3884613" y="8685215"/>
            <a:ext cx="2971800" cy="457199"/>
          </a:xfrm>
          <a:prstGeom prst="rect">
            <a:avLst/>
          </a:prstGeom>
          <a:noFill/>
          <a:ln>
            <a:noFill/>
          </a:ln>
        </p:spPr>
        <p:txBody>
          <a:bodyPr lIns="91408" tIns="45703" rIns="91408" bIns="45703" anchor="b" anchorCtr="0">
            <a:noAutofit/>
          </a:bodyPr>
          <a:lstStyle/>
          <a:p>
            <a:pPr>
              <a:buSzPct val="25000"/>
            </a:pPr>
            <a:r>
              <a:rPr lang="en-US" dirty="0"/>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a:ea typeface="ＭＳ Ｐゴシック" pitchFamily="-65" charset="-128"/>
              <a:cs typeface="ＭＳ Ｐゴシック" pitchFamily="-6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pPr>
              <a:spcBef>
                <a:spcPct val="0"/>
              </a:spcBef>
            </a:pPr>
            <a:r>
              <a:rPr lang="en-US"/>
              <a:t>2 min: Individual Reflection:  What did I learn?  What new questions do I have?</a:t>
            </a:r>
          </a:p>
        </p:txBody>
      </p:sp>
      <p:sp>
        <p:nvSpPr>
          <p:cNvPr id="84996" name="Slide Number Placeholder 3"/>
          <p:cNvSpPr>
            <a:spLocks noGrp="1"/>
          </p:cNvSpPr>
          <p:nvPr>
            <p:ph type="sldNum" sz="quarter" idx="5"/>
          </p:nvPr>
        </p:nvSpPr>
        <p:spPr bwMode="auto">
          <a:noFill/>
          <a:ln>
            <a:miter lim="800000"/>
            <a:headEnd/>
            <a:tailEnd/>
          </a:ln>
        </p:spPr>
        <p:txBody>
          <a:bodyPr/>
          <a:lstStyle/>
          <a:p>
            <a:fld id="{35619F6B-FE94-EA40-9703-D7ECD2A18D8D}" type="slidenum">
              <a:rPr lang="en-US"/>
              <a:pPr/>
              <a:t>84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Let participants know that the materials presented were developed as part of a California Math Science Partnership project involving the district and three universities.</a:t>
            </a:r>
          </a:p>
        </p:txBody>
      </p:sp>
      <p:sp>
        <p:nvSpPr>
          <p:cNvPr id="1218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0" hangingPunct="0"/>
            <a:fld id="{54B795BF-D4F8-FE47-9A1B-B47D8D2AD356}" type="slidenum">
              <a:rPr lang="en-US" sz="1200"/>
              <a:pPr algn="r" eaLnBrk="0" hangingPunct="0"/>
              <a:t>85</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B12F1EFF-57CF-0240-B16A-9B12121BD2E7}" type="slidenum">
              <a:rPr lang="en-US"/>
              <a:pPr/>
              <a:t>89</a:t>
            </a:fld>
            <a:endParaRPr lang="en-US"/>
          </a:p>
        </p:txBody>
      </p:sp>
      <p:sp>
        <p:nvSpPr>
          <p:cNvPr id="24578" name="Rectangle 2"/>
          <p:cNvSpPr>
            <a:spLocks noGrp="1" noRot="1" noChangeAspect="1" noChangeArrowheads="1" noTextEdit="1"/>
          </p:cNvSpPr>
          <p:nvPr>
            <p:ph type="sldImg"/>
          </p:nvPr>
        </p:nvSpPr>
        <p:spPr>
          <a:xfrm>
            <a:off x="1320800" y="685800"/>
            <a:ext cx="2795588" cy="2097088"/>
          </a:xfrm>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buFontTx/>
              <a:buChar char="•"/>
            </a:pPr>
            <a:r>
              <a:rPr lang="en-US">
                <a:latin typeface="Times" pitchFamily="-65" charset="0"/>
                <a:ea typeface="ＭＳ Ｐゴシック" pitchFamily="-65" charset="-128"/>
                <a:cs typeface="ＭＳ Ｐゴシック" pitchFamily="-65" charset="-128"/>
              </a:rPr>
              <a:t>This slide represents several teaching principals that should be used by teachers when teaching the Key Vocabulary  Routine.  </a:t>
            </a:r>
          </a:p>
          <a:p>
            <a:pPr eaLnBrk="1" hangingPunct="1">
              <a:buFontTx/>
              <a:buChar char="•"/>
            </a:pPr>
            <a:endParaRPr lang="en-US">
              <a:latin typeface="Times" pitchFamily="-65" charset="0"/>
              <a:ea typeface="ＭＳ Ｐゴシック" pitchFamily="-65" charset="-128"/>
              <a:cs typeface="ＭＳ Ｐゴシック" pitchFamily="-65" charset="-128"/>
            </a:endParaRPr>
          </a:p>
          <a:p>
            <a:pPr eaLnBrk="1" hangingPunct="1">
              <a:buFontTx/>
              <a:buChar char="•"/>
            </a:pPr>
            <a:r>
              <a:rPr lang="en-US">
                <a:latin typeface="Times" pitchFamily="-65" charset="0"/>
                <a:ea typeface="ＭＳ Ｐゴシック" pitchFamily="-65" charset="-128"/>
                <a:cs typeface="ＭＳ Ｐゴシック" pitchFamily="-65" charset="-128"/>
              </a:rPr>
              <a:t>Review concept of gradual release using the </a:t>
            </a:r>
            <a:r>
              <a:rPr lang="en-US" i="1">
                <a:latin typeface="Times" pitchFamily="-65" charset="0"/>
                <a:ea typeface="ＭＳ Ｐゴシック" pitchFamily="-65" charset="-128"/>
                <a:cs typeface="ＭＳ Ｐゴシック" pitchFamily="-65" charset="-128"/>
              </a:rPr>
              <a:t>I, We, You </a:t>
            </a:r>
            <a:r>
              <a:rPr lang="en-US">
                <a:latin typeface="Times" pitchFamily="-65" charset="0"/>
                <a:ea typeface="ＭＳ Ｐゴシック" pitchFamily="-65" charset="-128"/>
                <a:cs typeface="ＭＳ Ｐゴシック" pitchFamily="-65" charset="-128"/>
              </a:rPr>
              <a:t>model. </a:t>
            </a:r>
          </a:p>
          <a:p>
            <a:pPr eaLnBrk="1" hangingPunct="1">
              <a:buFontTx/>
              <a:buChar char="•"/>
            </a:pPr>
            <a:endParaRPr lang="en-US">
              <a:latin typeface="Times" pitchFamily="-65" charset="0"/>
              <a:ea typeface="ＭＳ Ｐゴシック" pitchFamily="-65" charset="-128"/>
              <a:cs typeface="ＭＳ Ｐゴシック" pitchFamily="-65" charset="-128"/>
            </a:endParaRPr>
          </a:p>
          <a:p>
            <a:pPr eaLnBrk="1" hangingPunct="1">
              <a:buFontTx/>
              <a:buChar char="•"/>
            </a:pPr>
            <a:r>
              <a:rPr lang="en-US">
                <a:latin typeface="Times" pitchFamily="-65" charset="0"/>
                <a:ea typeface="ＭＳ Ｐゴシック" pitchFamily="-65" charset="-128"/>
                <a:cs typeface="ＭＳ Ｐゴシック" pitchFamily="-65" charset="-128"/>
              </a:rPr>
              <a:t> Briefly explain scaffolding, differentiated instruction, and explicit instruction.  </a:t>
            </a:r>
          </a:p>
          <a:p>
            <a:pPr eaLnBrk="1" hangingPunct="1">
              <a:buFontTx/>
              <a:buChar char="•"/>
            </a:pPr>
            <a:endParaRPr lang="en-US">
              <a:latin typeface="Times" pitchFamily="-65" charset="0"/>
              <a:ea typeface="ＭＳ Ｐゴシック" pitchFamily="-65" charset="-128"/>
              <a:cs typeface="ＭＳ Ｐゴシック" pitchFamily="-65" charset="-128"/>
            </a:endParaRPr>
          </a:p>
          <a:p>
            <a:r>
              <a:rPr lang="en-US">
                <a:latin typeface="Arial" pitchFamily="-65" charset="0"/>
                <a:ea typeface="MS PGothic" pitchFamily="34" charset="-128"/>
                <a:cs typeface="MS PGothic" pitchFamily="34" charset="-128"/>
              </a:rPr>
              <a:t>Discuss that some children may require more time with </a:t>
            </a:r>
            <a:r>
              <a:rPr lang="ja-JP" altLang="en-US">
                <a:latin typeface="Arial" pitchFamily="-65" charset="0"/>
                <a:ea typeface="MS PGothic" pitchFamily="34" charset="-128"/>
                <a:cs typeface="MS PGothic" pitchFamily="34" charset="-128"/>
              </a:rPr>
              <a:t>“</a:t>
            </a:r>
            <a:r>
              <a:rPr lang="en-US" altLang="ja-JP">
                <a:latin typeface="Arial" pitchFamily="-65" charset="0"/>
                <a:ea typeface="MS PGothic" pitchFamily="34" charset="-128"/>
                <a:cs typeface="MS PGothic" pitchFamily="34" charset="-128"/>
              </a:rPr>
              <a:t>we</a:t>
            </a:r>
            <a:r>
              <a:rPr lang="ja-JP" altLang="en-US">
                <a:latin typeface="Arial" pitchFamily="-65" charset="0"/>
                <a:ea typeface="MS PGothic" pitchFamily="34" charset="-128"/>
                <a:cs typeface="MS PGothic" pitchFamily="34" charset="-128"/>
              </a:rPr>
              <a:t>”</a:t>
            </a:r>
            <a:r>
              <a:rPr lang="en-US" altLang="ja-JP">
                <a:latin typeface="Arial" pitchFamily="-65" charset="0"/>
                <a:ea typeface="MS PGothic" pitchFamily="34" charset="-128"/>
                <a:cs typeface="MS PGothic" pitchFamily="34" charset="-128"/>
              </a:rPr>
              <a:t> than others and that teachers want to make sure that students are not released too early. We want to set them up for success.</a:t>
            </a:r>
          </a:p>
          <a:p>
            <a:endParaRPr lang="en-US">
              <a:latin typeface="Arial" pitchFamily="-65" charset="0"/>
              <a:ea typeface="MS PGothic" pitchFamily="34" charset="-128"/>
              <a:cs typeface="MS PGothic" pitchFamily="34" charset="-128"/>
            </a:endParaRPr>
          </a:p>
          <a:p>
            <a:r>
              <a:rPr lang="en-US">
                <a:latin typeface="Arial" pitchFamily="-65" charset="0"/>
                <a:ea typeface="MS PGothic" pitchFamily="34" charset="-128"/>
                <a:cs typeface="MS PGothic" pitchFamily="34" charset="-128"/>
              </a:rPr>
              <a:t>Also point out that cooperative learning to practice strategies has been found to be beneficial in all grades. </a:t>
            </a:r>
          </a:p>
          <a:p>
            <a:pPr eaLnBrk="1" hangingPunct="1">
              <a:buFontTx/>
              <a:buChar char="•"/>
            </a:pPr>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65" charset="-128"/>
                <a:cs typeface="ＭＳ Ｐゴシック" pitchFamily="-65" charset="-128"/>
              </a:rPr>
              <a:t>Presenter Notes:</a:t>
            </a:r>
          </a:p>
          <a:p>
            <a:pPr eaLnBrk="1" hangingPunct="1">
              <a:spcBef>
                <a:spcPct val="0"/>
              </a:spcBef>
            </a:pPr>
            <a:endParaRPr lang="en-US" smtClean="0">
              <a:ea typeface="ＭＳ Ｐゴシック" pitchFamily="-65" charset="-128"/>
              <a:cs typeface="ＭＳ Ｐゴシック" pitchFamily="-65" charset="-128"/>
            </a:endParaRPr>
          </a:p>
          <a:p>
            <a:pPr eaLnBrk="1" hangingPunct="1">
              <a:spcBef>
                <a:spcPct val="0"/>
              </a:spcBef>
            </a:pPr>
            <a:r>
              <a:rPr lang="en-US" smtClean="0">
                <a:ea typeface="ＭＳ Ｐゴシック" pitchFamily="-65" charset="-128"/>
                <a:cs typeface="ＭＳ Ｐゴシック" pitchFamily="-65" charset="-128"/>
              </a:rPr>
              <a:t>Point out that this part of the session will focus on information and activities that support Standard 3: Delivery of Instruction of the LAUSD Teaching and Learning Framework, part C. Structures to engage students in learning.</a:t>
            </a:r>
          </a:p>
        </p:txBody>
      </p:sp>
      <p:sp>
        <p:nvSpPr>
          <p:cNvPr id="74756" name="Slide Number Placeholder 3"/>
          <p:cNvSpPr>
            <a:spLocks noGrp="1"/>
          </p:cNvSpPr>
          <p:nvPr>
            <p:ph type="sldNum" sz="quarter" idx="5"/>
          </p:nvPr>
        </p:nvSpPr>
        <p:spPr bwMode="auto">
          <a:noFill/>
          <a:ln>
            <a:miter lim="800000"/>
            <a:headEnd/>
            <a:tailEnd/>
          </a:ln>
        </p:spPr>
        <p:txBody>
          <a:bodyPr/>
          <a:lstStyle/>
          <a:p>
            <a:fld id="{7EBA91C9-D3DB-7941-9A3C-ABBDBFFECB5A}" type="slidenum">
              <a:rPr lang="en-US">
                <a:latin typeface="Arial" pitchFamily="-65" charset="0"/>
              </a:rPr>
              <a:pPr/>
              <a:t>90</a:t>
            </a:fld>
            <a:endParaRPr lang="en-US">
              <a:latin typeface="Arial"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 This module consists of three parts</a:t>
            </a:r>
          </a:p>
          <a:p>
            <a:r>
              <a:rPr lang="en-US" smtClean="0">
                <a:ea typeface="ＭＳ Ｐゴシック" pitchFamily="-65" charset="-128"/>
                <a:cs typeface="ＭＳ Ｐゴシック" pitchFamily="-65" charset="-128"/>
              </a:rPr>
              <a:t>Part One deals with writing language objectives for mathematics lessons. (40 min.)</a:t>
            </a:r>
          </a:p>
          <a:p>
            <a:r>
              <a:rPr lang="en-US" smtClean="0">
                <a:ea typeface="ＭＳ Ｐゴシック" pitchFamily="-65" charset="-128"/>
                <a:cs typeface="ＭＳ Ｐゴシック" pitchFamily="-65" charset="-128"/>
              </a:rPr>
              <a:t>You want to have teacher “buy in” to the idea that they are responsible for also having language objectives be part of their mathematics instruction.  You can go through the warm-up slides fairly quickly.  The discussion is designed to increase awareness of language issues in the teaching of mathematics.  It is followed by a discussion of language objectives and practice in writing them.  (You will use two handouts.)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Part Two deals with questioning strategies for mathematics lessons. (20 min.)</a:t>
            </a:r>
          </a:p>
          <a:p>
            <a:r>
              <a:rPr lang="en-US" smtClean="0">
                <a:ea typeface="ＭＳ Ｐゴシック" pitchFamily="-65" charset="-128"/>
                <a:cs typeface="ＭＳ Ｐゴシック" pitchFamily="-65" charset="-128"/>
              </a:rPr>
              <a:t>Questioning strategies will be presented using a mathematics focus and using with a language focus. It will be followed by one of three activities. (You will use two handouts.)</a:t>
            </a:r>
          </a:p>
          <a:p>
            <a:endParaRPr lang="en-US" smtClean="0">
              <a:ea typeface="ＭＳ Ｐゴシック" pitchFamily="-65" charset="-128"/>
              <a:cs typeface="ＭＳ Ｐゴシック" pitchFamily="-65" charset="-128"/>
            </a:endParaRPr>
          </a:p>
          <a:p>
            <a:r>
              <a:rPr lang="en-US" smtClean="0">
                <a:ea typeface="ＭＳ Ｐゴシック" pitchFamily="-65" charset="-128"/>
                <a:cs typeface="ＭＳ Ｐゴシック" pitchFamily="-65" charset="-128"/>
              </a:rPr>
              <a:t>Part Three deals with teaching vocabulary as part of a mathematics lesson. (30 min.)</a:t>
            </a:r>
          </a:p>
          <a:p>
            <a:r>
              <a:rPr lang="en-US" smtClean="0">
                <a:ea typeface="ＭＳ Ｐゴシック" pitchFamily="-65" charset="-128"/>
                <a:cs typeface="ＭＳ Ｐゴシック" pitchFamily="-65" charset="-128"/>
              </a:rPr>
              <a:t>You will be modeling the steps to teaching vocabulary. (You will use two handouts.)</a:t>
            </a: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a:p>
            <a:endParaRPr lang="en-US" smtClean="0">
              <a:ea typeface="ＭＳ Ｐゴシック" pitchFamily="-65" charset="-128"/>
              <a:cs typeface="ＭＳ Ｐゴシック" pitchFamily="-65" charset="-128"/>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6C44D636-43F6-6549-B836-2E9698FDF442}" type="slidenum">
              <a:rPr lang="en-US">
                <a:latin typeface="Arial" pitchFamily="-65" charset="0"/>
              </a:rPr>
              <a:pPr/>
              <a:t>7</a:t>
            </a:fld>
            <a:endParaRPr lang="en-US">
              <a:latin typeface="Arial" pitchFamily="-65"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pPr>
              <a:spcBef>
                <a:spcPct val="0"/>
              </a:spcBef>
            </a:pPr>
            <a:r>
              <a:rPr lang="en-US"/>
              <a:t>2 min: Individual Reflection:  What did I learn?  What new questions do I have?</a:t>
            </a:r>
          </a:p>
        </p:txBody>
      </p:sp>
      <p:sp>
        <p:nvSpPr>
          <p:cNvPr id="84996" name="Slide Number Placeholder 3"/>
          <p:cNvSpPr>
            <a:spLocks noGrp="1"/>
          </p:cNvSpPr>
          <p:nvPr>
            <p:ph type="sldNum" sz="quarter" idx="5"/>
          </p:nvPr>
        </p:nvSpPr>
        <p:spPr bwMode="auto">
          <a:noFill/>
          <a:ln>
            <a:miter lim="800000"/>
            <a:headEnd/>
            <a:tailEnd/>
          </a:ln>
        </p:spPr>
        <p:txBody>
          <a:bodyPr/>
          <a:lstStyle/>
          <a:p>
            <a:fld id="{35619F6B-FE94-EA40-9703-D7ECD2A18D8D}"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Presenter Notes: </a:t>
            </a:r>
          </a:p>
          <a:p>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 One of your main goals is getting “buy-in” from the participants into the notion that it is important that they teach the language of math to English Learners and others.  For this reason, the language objectives section minimizes technical linguistic jargon and examples and presents objectives in a “light” way.  Please make sure to show teachers your enthusiasm for teaching the language of mathematics and the necessity of writing language objectives.</a:t>
            </a:r>
          </a:p>
          <a:p>
            <a:pPr>
              <a:buFont typeface="Arial" pitchFamily="-65" charset="0"/>
              <a:buChar char="•"/>
            </a:pPr>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Make sure you emphasize that writing language objectives can be easy and should be done each day.  </a:t>
            </a:r>
          </a:p>
          <a:p>
            <a:pPr>
              <a:buFont typeface="Arial" pitchFamily="-65" charset="0"/>
              <a:buChar char="•"/>
            </a:pPr>
            <a:endParaRPr lang="en-US" smtClean="0">
              <a:ea typeface="ＭＳ Ｐゴシック" pitchFamily="-65" charset="-128"/>
              <a:cs typeface="ＭＳ Ｐゴシック" pitchFamily="-65" charset="-128"/>
            </a:endParaRPr>
          </a:p>
          <a:p>
            <a:pPr>
              <a:buFont typeface="Arial" pitchFamily="-65" charset="0"/>
              <a:buChar char="•"/>
            </a:pPr>
            <a:r>
              <a:rPr lang="en-US" smtClean="0">
                <a:ea typeface="ＭＳ Ｐゴシック" pitchFamily="-65" charset="-128"/>
                <a:cs typeface="ＭＳ Ｐゴシック" pitchFamily="-65" charset="-128"/>
              </a:rPr>
              <a:t>Participants do not have to write new and different ones each day.</a:t>
            </a:r>
          </a:p>
        </p:txBody>
      </p:sp>
      <p:sp>
        <p:nvSpPr>
          <p:cNvPr id="29700" name="Slide Number Placeholder 3"/>
          <p:cNvSpPr>
            <a:spLocks noGrp="1"/>
          </p:cNvSpPr>
          <p:nvPr>
            <p:ph type="sldNum" sz="quarter" idx="5"/>
          </p:nvPr>
        </p:nvSpPr>
        <p:spPr bwMode="auto">
          <a:noFill/>
          <a:ln>
            <a:miter lim="800000"/>
            <a:headEnd/>
            <a:tailEnd/>
          </a:ln>
        </p:spPr>
        <p:txBody>
          <a:bodyPr/>
          <a:lstStyle/>
          <a:p>
            <a:fld id="{E4ACC51A-2568-9C45-8BAE-58AFBBE51E65}" type="slidenum">
              <a:rPr lang="en-US">
                <a:latin typeface="Arial" pitchFamily="-65" charset="0"/>
              </a:rPr>
              <a:pPr/>
              <a:t>9</a:t>
            </a:fld>
            <a:endParaRPr lang="en-US">
              <a:latin typeface="Arial"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085975" y="236538"/>
            <a:ext cx="5867400" cy="365125"/>
          </a:xfrm>
        </p:spPr>
        <p:txBody>
          <a:bodyPr/>
          <a:lstStyle>
            <a:lvl1pPr>
              <a:defRPr/>
            </a:lvl1pPr>
          </a:lstStyle>
          <a:p>
            <a:pPr>
              <a:defRPr/>
            </a:pPr>
            <a:r>
              <a:rPr lang="en-US"/>
              <a:t>Module Closing</a:t>
            </a:r>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B8C34C24-DAE9-864C-AD5B-52487D66017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Module Closing</a:t>
            </a:r>
          </a:p>
        </p:txBody>
      </p:sp>
      <p:sp>
        <p:nvSpPr>
          <p:cNvPr id="6" name="Slide Number Placeholder 22"/>
          <p:cNvSpPr>
            <a:spLocks noGrp="1"/>
          </p:cNvSpPr>
          <p:nvPr>
            <p:ph type="sldNum" sz="quarter" idx="12"/>
          </p:nvPr>
        </p:nvSpPr>
        <p:spPr/>
        <p:txBody>
          <a:bodyPr/>
          <a:lstStyle>
            <a:lvl1pPr>
              <a:defRPr/>
            </a:lvl1pPr>
          </a:lstStyle>
          <a:p>
            <a:pPr>
              <a:defRPr/>
            </a:pPr>
            <a:fld id="{ED730195-39C8-A34B-AF3D-FFB83EEA76C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r>
              <a:rPr lang="en-US"/>
              <a:t>Module Closing</a:t>
            </a: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8AF8E3A9-AC13-D241-ACA3-74D815FF9838}"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p:cNvSpPr>
          <p:nvPr>
            <p:ph type="dt" sz="half" idx="10"/>
          </p:nvPr>
        </p:nvSpPr>
        <p:spPr>
          <a:xfrm>
            <a:off x="457200" y="6356350"/>
            <a:ext cx="2133600" cy="365125"/>
          </a:xfrm>
        </p:spPr>
        <p:txBody>
          <a:bodyPr/>
          <a:lstStyle>
            <a:lvl1pPr>
              <a:defRPr>
                <a:ea typeface="ＭＳ Ｐゴシック" charset="-128"/>
                <a:cs typeface="ＭＳ Ｐゴシック" charset="-128"/>
              </a:defRPr>
            </a:lvl1pPr>
          </a:lstStyle>
          <a:p>
            <a:pPr>
              <a:defRPr/>
            </a:pPr>
            <a:fld id="{69787CC2-7D10-2A47-965D-59F99C556D81}" type="datetime1">
              <a:rPr lang="en-US"/>
              <a:pPr>
                <a:defRPr/>
              </a:pPr>
              <a:t>9/12/2014</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981BAFFD-979E-8E49-A970-843CF830EA7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p:spPr>
        <p:txBody>
          <a:bodyPr/>
          <a:lstStyle>
            <a:lvl1pPr>
              <a:defRPr>
                <a:ea typeface="ＭＳ Ｐゴシック" charset="-128"/>
                <a:cs typeface="ＭＳ Ｐゴシック" charset="-128"/>
              </a:defRPr>
            </a:lvl1pPr>
          </a:lstStyle>
          <a:p>
            <a:pPr>
              <a:defRPr/>
            </a:pPr>
            <a:fld id="{053C1FD9-1DC6-6743-B697-24A273F73049}" type="datetime1">
              <a:rPr lang="en-US"/>
              <a:pPr>
                <a:defRPr/>
              </a:pPr>
              <a:t>9/12/2014</a:t>
            </a:fld>
            <a:endParaRPr lang="en-US"/>
          </a:p>
        </p:txBody>
      </p:sp>
      <p:sp>
        <p:nvSpPr>
          <p:cNvPr id="8" name="Footer Placeholder 7"/>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p:spPr>
        <p:txBody>
          <a:bodyPr/>
          <a:lstStyle>
            <a:lvl1pPr>
              <a:defRPr/>
            </a:lvl1pPr>
          </a:lstStyle>
          <a:p>
            <a:pPr>
              <a:defRPr/>
            </a:pPr>
            <a:fld id="{7E1F24D0-820B-4C4A-9E89-6411C467A2C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Module Closing</a:t>
            </a:r>
          </a:p>
        </p:txBody>
      </p:sp>
      <p:sp>
        <p:nvSpPr>
          <p:cNvPr id="4" name="Slide Number Placeholder 22"/>
          <p:cNvSpPr>
            <a:spLocks noGrp="1"/>
          </p:cNvSpPr>
          <p:nvPr>
            <p:ph type="sldNum" sz="quarter" idx="12"/>
          </p:nvPr>
        </p:nvSpPr>
        <p:spPr/>
        <p:txBody>
          <a:bodyPr/>
          <a:lstStyle>
            <a:lvl1pPr>
              <a:defRPr/>
            </a:lvl1pPr>
          </a:lstStyle>
          <a:p>
            <a:pPr>
              <a:defRPr/>
            </a:pPr>
            <a:fld id="{F47B8A26-2714-644A-8E76-EDFA31E2E01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66738" y="1752600"/>
            <a:ext cx="3924300" cy="4267200"/>
          </a:xfrm>
        </p:spPr>
        <p:txBody>
          <a:bodyPr/>
          <a:lstStyle/>
          <a:p>
            <a:pPr lvl="0"/>
            <a:endParaRPr lang="en-US" noProof="0" smtClean="0"/>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endParaRPr lang="en-US"/>
          </a:p>
        </p:txBody>
      </p:sp>
      <p:sp>
        <p:nvSpPr>
          <p:cNvPr id="6" name="Rectangle 7"/>
          <p:cNvSpPr>
            <a:spLocks noGrp="1" noChangeArrowheads="1"/>
          </p:cNvSpPr>
          <p:nvPr>
            <p:ph type="ftr" sz="quarter" idx="11"/>
          </p:nvPr>
        </p:nvSpPr>
        <p:spPr>
          <a:ln/>
        </p:spPr>
        <p:txBody>
          <a:bodyPr/>
          <a:lstStyle>
            <a:lvl1pPr>
              <a:defRPr/>
            </a:lvl1pPr>
          </a:lstStyle>
          <a:p>
            <a:r>
              <a:rPr lang="en-US"/>
              <a:t>UCTM Annual Math Conference 2009</a:t>
            </a:r>
          </a:p>
        </p:txBody>
      </p:sp>
      <p:sp>
        <p:nvSpPr>
          <p:cNvPr id="7" name="Rectangle 8"/>
          <p:cNvSpPr>
            <a:spLocks noGrp="1" noChangeArrowheads="1"/>
          </p:cNvSpPr>
          <p:nvPr>
            <p:ph type="sldNum" sz="quarter" idx="12"/>
          </p:nvPr>
        </p:nvSpPr>
        <p:spPr>
          <a:ln/>
        </p:spPr>
        <p:txBody>
          <a:bodyPr/>
          <a:lstStyle>
            <a:lvl1pPr>
              <a:defRPr/>
            </a:lvl1pPr>
          </a:lstStyle>
          <a:p>
            <a:fld id="{7BF76179-7555-6E43-9D54-1D9C9D44C36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Module Closing</a:t>
            </a:r>
          </a:p>
        </p:txBody>
      </p:sp>
      <p:sp>
        <p:nvSpPr>
          <p:cNvPr id="6" name="Slide Number Placeholder 22"/>
          <p:cNvSpPr>
            <a:spLocks noGrp="1"/>
          </p:cNvSpPr>
          <p:nvPr>
            <p:ph type="sldNum" sz="quarter" idx="12"/>
          </p:nvPr>
        </p:nvSpPr>
        <p:spPr/>
        <p:txBody>
          <a:bodyPr/>
          <a:lstStyle>
            <a:lvl1pPr>
              <a:defRPr/>
            </a:lvl1pPr>
          </a:lstStyle>
          <a:p>
            <a:pPr>
              <a:defRPr/>
            </a:pPr>
            <a:fld id="{92986E04-06A5-9845-8A5D-43C782CDF1D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pPr>
              <a:defRPr/>
            </a:pPr>
            <a:fld id="{93C67984-C1DD-D148-9586-D656A9F8AC22}"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r>
              <a:rPr lang="en-US"/>
              <a:t>Module Closing</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Module Closing</a:t>
            </a:r>
          </a:p>
        </p:txBody>
      </p:sp>
      <p:sp>
        <p:nvSpPr>
          <p:cNvPr id="7" name="Slide Number Placeholder 22"/>
          <p:cNvSpPr>
            <a:spLocks noGrp="1"/>
          </p:cNvSpPr>
          <p:nvPr>
            <p:ph type="sldNum" sz="quarter" idx="12"/>
          </p:nvPr>
        </p:nvSpPr>
        <p:spPr/>
        <p:txBody>
          <a:bodyPr/>
          <a:lstStyle>
            <a:lvl1pPr>
              <a:defRPr/>
            </a:lvl1pPr>
          </a:lstStyle>
          <a:p>
            <a:pPr>
              <a:defRPr/>
            </a:pPr>
            <a:fld id="{EF61638A-81A2-9443-82BB-0DA633F4147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r>
              <a:rPr lang="en-US"/>
              <a:t>Module Closing</a:t>
            </a:r>
          </a:p>
        </p:txBody>
      </p:sp>
      <p:sp>
        <p:nvSpPr>
          <p:cNvPr id="9" name="Slide Number Placeholder 22"/>
          <p:cNvSpPr>
            <a:spLocks noGrp="1"/>
          </p:cNvSpPr>
          <p:nvPr>
            <p:ph type="sldNum" sz="quarter" idx="12"/>
          </p:nvPr>
        </p:nvSpPr>
        <p:spPr/>
        <p:txBody>
          <a:bodyPr/>
          <a:lstStyle>
            <a:lvl1pPr>
              <a:defRPr/>
            </a:lvl1pPr>
          </a:lstStyle>
          <a:p>
            <a:pPr>
              <a:defRPr/>
            </a:pPr>
            <a:fld id="{BC743F45-B7AC-1D4E-A721-DCFCBCE53AD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r>
              <a:rPr lang="en-US"/>
              <a:t>Module Closing</a:t>
            </a:r>
          </a:p>
        </p:txBody>
      </p:sp>
      <p:sp>
        <p:nvSpPr>
          <p:cNvPr id="5" name="Slide Number Placeholder 22"/>
          <p:cNvSpPr>
            <a:spLocks noGrp="1"/>
          </p:cNvSpPr>
          <p:nvPr>
            <p:ph type="sldNum" sz="quarter" idx="12"/>
          </p:nvPr>
        </p:nvSpPr>
        <p:spPr/>
        <p:txBody>
          <a:bodyPr/>
          <a:lstStyle>
            <a:lvl1pPr>
              <a:defRPr/>
            </a:lvl1pPr>
          </a:lstStyle>
          <a:p>
            <a:pPr>
              <a:defRPr/>
            </a:pPr>
            <a:fld id="{081BE49F-50EB-6645-B96A-EA62754A6B8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Module Closing</a:t>
            </a: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BC20B9AE-2730-A14E-871E-6927B63F0E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Module Closing</a:t>
            </a:r>
          </a:p>
        </p:txBody>
      </p:sp>
      <p:sp>
        <p:nvSpPr>
          <p:cNvPr id="7" name="Slide Number Placeholder 22"/>
          <p:cNvSpPr>
            <a:spLocks noGrp="1"/>
          </p:cNvSpPr>
          <p:nvPr>
            <p:ph type="sldNum" sz="quarter" idx="12"/>
          </p:nvPr>
        </p:nvSpPr>
        <p:spPr/>
        <p:txBody>
          <a:bodyPr/>
          <a:lstStyle>
            <a:lvl1pPr>
              <a:defRPr/>
            </a:lvl1pPr>
          </a:lstStyle>
          <a:p>
            <a:pPr>
              <a:defRPr/>
            </a:pPr>
            <a:fld id="{5490CD82-81C4-1F48-8CD5-73E14EA3967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a:lstStyle>
            <a:lvl1pPr>
              <a:defRPr/>
            </a:lvl1pPr>
          </a:lstStyle>
          <a:p>
            <a:pPr>
              <a:defRPr/>
            </a:pPr>
            <a:endParaRPr lang="en-US"/>
          </a:p>
        </p:txBody>
      </p:sp>
      <p:sp>
        <p:nvSpPr>
          <p:cNvPr id="10" name="Slide Number Placeholder 12"/>
          <p:cNvSpPr>
            <a:spLocks noGrp="1"/>
          </p:cNvSpPr>
          <p:nvPr>
            <p:ph type="sldNum" sz="quarter" idx="11"/>
          </p:nvPr>
        </p:nvSpPr>
        <p:spPr>
          <a:xfrm>
            <a:off x="0" y="4667250"/>
            <a:ext cx="1447800" cy="663575"/>
          </a:xfrm>
        </p:spPr>
        <p:txBody>
          <a:bodyPr/>
          <a:lstStyle>
            <a:lvl1pPr>
              <a:defRPr sz="2800"/>
            </a:lvl1pPr>
          </a:lstStyle>
          <a:p>
            <a:pPr>
              <a:defRPr/>
            </a:pPr>
            <a:fld id="{D30F7120-FEAF-354C-8B38-27B719305D33}"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a:lstStyle>
            <a:lvl1pPr>
              <a:defRPr/>
            </a:lvl1pPr>
          </a:lstStyle>
          <a:p>
            <a:pPr>
              <a:defRPr/>
            </a:pPr>
            <a:r>
              <a:rPr lang="en-US"/>
              <a:t>Module Closing</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latin typeface="Arial" charset="0"/>
              </a:defRPr>
            </a:lvl1pPr>
          </a:lstStyle>
          <a:p>
            <a:pPr>
              <a:defRPr/>
            </a:pPr>
            <a:r>
              <a:rPr lang="en-US"/>
              <a:t>Module Closing</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a:solidFill>
                  <a:srgbClr val="FFFFFF"/>
                </a:solidFill>
                <a:latin typeface="Arial" charset="0"/>
              </a:defRPr>
            </a:lvl1pPr>
          </a:lstStyle>
          <a:p>
            <a:pPr>
              <a:defRPr/>
            </a:pPr>
            <a:fld id="{02844662-1C7C-4A44-ACBD-1A5355C6B9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l" rtl="0" eaLnBrk="0" fontAlgn="base" hangingPunct="0">
        <a:spcBef>
          <a:spcPct val="0"/>
        </a:spcBef>
        <a:spcAft>
          <a:spcPct val="0"/>
        </a:spcAft>
        <a:defRPr sz="4400" kern="1200">
          <a:solidFill>
            <a:schemeClr val="tx2"/>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400">
          <a:solidFill>
            <a:schemeClr val="tx2"/>
          </a:solidFill>
          <a:latin typeface="Tw Cen MT" pitchFamily="34" charset="0"/>
          <a:ea typeface="ＭＳ Ｐゴシック" pitchFamily="-1" charset="-128"/>
          <a:cs typeface="ＭＳ Ｐゴシック" pitchFamily="-1" charset="-128"/>
        </a:defRPr>
      </a:lvl2pPr>
      <a:lvl3pPr algn="l" rtl="0" eaLnBrk="0" fontAlgn="base" hangingPunct="0">
        <a:spcBef>
          <a:spcPct val="0"/>
        </a:spcBef>
        <a:spcAft>
          <a:spcPct val="0"/>
        </a:spcAft>
        <a:defRPr sz="4400">
          <a:solidFill>
            <a:schemeClr val="tx2"/>
          </a:solidFill>
          <a:latin typeface="Tw Cen MT" pitchFamily="34" charset="0"/>
          <a:ea typeface="ＭＳ Ｐゴシック" pitchFamily="-1" charset="-128"/>
          <a:cs typeface="ＭＳ Ｐゴシック" pitchFamily="-1" charset="-128"/>
        </a:defRPr>
      </a:lvl3pPr>
      <a:lvl4pPr algn="l" rtl="0" eaLnBrk="0" fontAlgn="base" hangingPunct="0">
        <a:spcBef>
          <a:spcPct val="0"/>
        </a:spcBef>
        <a:spcAft>
          <a:spcPct val="0"/>
        </a:spcAft>
        <a:defRPr sz="4400">
          <a:solidFill>
            <a:schemeClr val="tx2"/>
          </a:solidFill>
          <a:latin typeface="Tw Cen MT" pitchFamily="34" charset="0"/>
          <a:ea typeface="ＭＳ Ｐゴシック" pitchFamily="-1" charset="-128"/>
          <a:cs typeface="ＭＳ Ｐゴシック" pitchFamily="-1" charset="-128"/>
        </a:defRPr>
      </a:lvl4pPr>
      <a:lvl5pPr algn="l" rtl="0" eaLnBrk="0" fontAlgn="base" hangingPunct="0">
        <a:spcBef>
          <a:spcPct val="0"/>
        </a:spcBef>
        <a:spcAft>
          <a:spcPct val="0"/>
        </a:spcAft>
        <a:defRPr sz="4400">
          <a:solidFill>
            <a:schemeClr val="tx2"/>
          </a:solidFill>
          <a:latin typeface="Tw Cen MT" pitchFamily="34" charset="0"/>
          <a:ea typeface="ＭＳ Ｐゴシック" pitchFamily="-1" charset="-128"/>
          <a:cs typeface="ＭＳ Ｐゴシック" pitchFamily="-1" charset="-128"/>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65" charset="2"/>
        <a:buChar char=""/>
        <a:defRPr sz="2900" kern="1200">
          <a:solidFill>
            <a:schemeClr val="tx1"/>
          </a:solidFill>
          <a:latin typeface="+mn-lt"/>
          <a:ea typeface="ＭＳ Ｐゴシック" pitchFamily="-1" charset="-128"/>
          <a:cs typeface="ＭＳ Ｐゴシック" pitchFamily="-1" charset="-128"/>
        </a:defRPr>
      </a:lvl1pPr>
      <a:lvl2pPr marL="639763" indent="-273050" algn="l" rtl="0" eaLnBrk="0" fontAlgn="base" hangingPunct="0">
        <a:spcBef>
          <a:spcPts val="550"/>
        </a:spcBef>
        <a:spcAft>
          <a:spcPct val="0"/>
        </a:spcAft>
        <a:buClr>
          <a:schemeClr val="accent1"/>
        </a:buClr>
        <a:buSzPct val="70000"/>
        <a:buFont typeface="Wingdings 2" pitchFamily="-65" charset="2"/>
        <a:buChar char=""/>
        <a:defRPr sz="2600" kern="1200">
          <a:solidFill>
            <a:schemeClr val="tx1"/>
          </a:solidFill>
          <a:latin typeface="+mn-lt"/>
          <a:ea typeface="ＭＳ Ｐゴシック" charset="-128"/>
          <a:cs typeface="+mn-cs"/>
        </a:defRPr>
      </a:lvl2pPr>
      <a:lvl3pPr marL="914400" indent="-228600" algn="l" rtl="0" eaLnBrk="0" fontAlgn="base" hangingPunct="0">
        <a:spcBef>
          <a:spcPts val="500"/>
        </a:spcBef>
        <a:spcAft>
          <a:spcPct val="0"/>
        </a:spcAft>
        <a:buClr>
          <a:schemeClr val="accent2"/>
        </a:buClr>
        <a:buSzPct val="75000"/>
        <a:buFont typeface="Wingdings" pitchFamily="-65" charset="2"/>
        <a:buChar char=""/>
        <a:defRPr sz="2300" kern="1200">
          <a:solidFill>
            <a:schemeClr val="tx1"/>
          </a:solidFill>
          <a:latin typeface="+mn-lt"/>
          <a:ea typeface="ＭＳ Ｐゴシック" charset="-128"/>
          <a:cs typeface="+mn-cs"/>
        </a:defRPr>
      </a:lvl3pPr>
      <a:lvl4pPr marL="1371600" indent="-228600" algn="l" rtl="0" eaLnBrk="0" fontAlgn="base" hangingPunct="0">
        <a:spcBef>
          <a:spcPts val="400"/>
        </a:spcBef>
        <a:spcAft>
          <a:spcPct val="0"/>
        </a:spcAft>
        <a:buClr>
          <a:srgbClr val="E66C7D"/>
        </a:buClr>
        <a:buSzPct val="75000"/>
        <a:buFont typeface="Wingdings" pitchFamily="-65" charset="2"/>
        <a:buChar char=""/>
        <a:defRPr sz="2000" kern="1200">
          <a:solidFill>
            <a:schemeClr val="tx1"/>
          </a:solidFill>
          <a:latin typeface="+mn-lt"/>
          <a:ea typeface="ＭＳ Ｐゴシック" charset="-128"/>
          <a:cs typeface="+mn-cs"/>
        </a:defRPr>
      </a:lvl4pPr>
      <a:lvl5pPr marL="1828800" indent="-228600" algn="l" rtl="0" eaLnBrk="0" fontAlgn="base" hangingPunct="0">
        <a:spcBef>
          <a:spcPts val="400"/>
        </a:spcBef>
        <a:spcAft>
          <a:spcPct val="0"/>
        </a:spcAft>
        <a:buClr>
          <a:srgbClr val="6BB76D"/>
        </a:buClr>
        <a:buSzPct val="65000"/>
        <a:buFont typeface="Wingdings" pitchFamily="-65" charset="2"/>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4.pd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pd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5.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6.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pdf"/></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1.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package" Target="../embeddings/Microsoft_Word_Document3.docx"/><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10.jpe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6.pdf"/><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df"/><Relationship Id="rId5" Type="http://schemas.openxmlformats.org/officeDocument/2006/relationships/image" Target="../media/image10.jpe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4.bin"/><Relationship Id="rId7" Type="http://schemas.openxmlformats.org/officeDocument/2006/relationships/package" Target="../embeddings/Microsoft_Word_Document5.doc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6.png"/><Relationship Id="rId4" Type="http://schemas.openxmlformats.org/officeDocument/2006/relationships/package" Target="../embeddings/Microsoft_Word_Document4.docx"/></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6.pdf"/><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hyperlink" Target="http://www.victoria.ac.nz/lals/resources/academicwordlist/"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6.pd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ldoceonline.com/" TargetMode="External"/><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6.pd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6.pdf"/><Relationship Id="rId5" Type="http://schemas.openxmlformats.org/officeDocument/2006/relationships/image" Target="../media/image40.png"/><Relationship Id="rId4" Type="http://schemas.openxmlformats.org/officeDocument/2006/relationships/package" Target="../embeddings/Microsoft_Word_Document6.docx"/></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pd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6.pdf"/><Relationship Id="rId5" Type="http://schemas.openxmlformats.org/officeDocument/2006/relationships/image" Target="../media/image42.png"/><Relationship Id="rId4" Type="http://schemas.openxmlformats.org/officeDocument/2006/relationships/package" Target="../embeddings/Microsoft_Word_Document7.docx"/></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pd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pd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df"/><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pd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ctrTitle"/>
          </p:nvPr>
        </p:nvSpPr>
        <p:spPr>
          <a:xfrm>
            <a:off x="381000" y="990600"/>
            <a:ext cx="8534400" cy="2514600"/>
          </a:xfrm>
        </p:spPr>
        <p:txBody>
          <a:bodyPr/>
          <a:lstStyle/>
          <a:p>
            <a:pPr algn="ctr" eaLnBrk="1" hangingPunct="1"/>
            <a:r>
              <a:rPr lang="en-US" sz="3800" b="1" cap="none" dirty="0" smtClean="0">
                <a:ea typeface="ＭＳ Ｐゴシック" pitchFamily="-65" charset="-128"/>
                <a:cs typeface="ＭＳ Ｐゴシック" pitchFamily="-65" charset="-128"/>
              </a:rPr>
              <a:t>Next Steps for Language:</a:t>
            </a:r>
            <a:br>
              <a:rPr lang="en-US" sz="3800" b="1" cap="none" dirty="0" smtClean="0">
                <a:ea typeface="ＭＳ Ｐゴシック" pitchFamily="-65" charset="-128"/>
                <a:cs typeface="ＭＳ Ｐゴシック" pitchFamily="-65" charset="-128"/>
              </a:rPr>
            </a:br>
            <a:r>
              <a:rPr lang="en-US" sz="3800" b="1" cap="none" dirty="0" smtClean="0">
                <a:ea typeface="ＭＳ Ｐゴシック" pitchFamily="-65" charset="-128"/>
                <a:cs typeface="ＭＳ Ｐゴシック" pitchFamily="-65" charset="-128"/>
              </a:rPr>
              <a:t>Language Objectives</a:t>
            </a:r>
            <a:br>
              <a:rPr lang="en-US" sz="3800" b="1" cap="none" dirty="0" smtClean="0">
                <a:ea typeface="ＭＳ Ｐゴシック" pitchFamily="-65" charset="-128"/>
                <a:cs typeface="ＭＳ Ｐゴシック" pitchFamily="-65" charset="-128"/>
              </a:rPr>
            </a:br>
            <a:endParaRPr lang="en-US" sz="3800" b="1" cap="none" dirty="0">
              <a:ea typeface="ＭＳ Ｐゴシック" pitchFamily="-65" charset="-128"/>
              <a:cs typeface="ＭＳ Ｐゴシック" pitchFamily="-65" charset="-128"/>
            </a:endParaRPr>
          </a:p>
        </p:txBody>
      </p:sp>
      <p:pic>
        <p:nvPicPr>
          <p:cNvPr id="18435" name="Picture 14"/>
          <p:cNvPicPr>
            <a:picLocks noChangeAspect="1" noChangeArrowheads="1"/>
          </p:cNvPicPr>
          <p:nvPr/>
        </p:nvPicPr>
        <p:blipFill>
          <a:blip r:embed="rId3"/>
          <a:srcRect/>
          <a:stretch>
            <a:fillRect/>
          </a:stretch>
        </p:blipFill>
        <p:spPr bwMode="auto">
          <a:xfrm>
            <a:off x="8001000" y="5943600"/>
            <a:ext cx="990600" cy="787400"/>
          </a:xfrm>
          <a:prstGeom prst="rect">
            <a:avLst/>
          </a:prstGeom>
          <a:noFill/>
          <a:ln w="9525">
            <a:noFill/>
            <a:miter lim="800000"/>
            <a:headEnd/>
            <a:tailEnd/>
          </a:ln>
        </p:spPr>
      </p:pic>
      <p:pic>
        <p:nvPicPr>
          <p:cNvPr id="18436" name="Picture 10" descr="UCSD-Yellow.e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4038600" y="5943600"/>
            <a:ext cx="904875" cy="914400"/>
          </a:xfrm>
          <a:prstGeom prst="rect">
            <a:avLst/>
          </a:prstGeom>
          <a:noFill/>
          <a:ln w="9525">
            <a:noFill/>
            <a:miter lim="800000"/>
            <a:headEnd/>
            <a:tailEnd/>
          </a:ln>
        </p:spPr>
      </p:pic>
      <p:pic>
        <p:nvPicPr>
          <p:cNvPr id="18437" name="Picture 9" descr="SDMP-NewLogo.jpg"/>
          <p:cNvPicPr>
            <a:picLocks noChangeAspect="1"/>
          </p:cNvPicPr>
          <p:nvPr/>
        </p:nvPicPr>
        <p:blipFill>
          <a:blip r:embed="rId6"/>
          <a:srcRect/>
          <a:stretch>
            <a:fillRect/>
          </a:stretch>
        </p:blipFill>
        <p:spPr bwMode="auto">
          <a:xfrm>
            <a:off x="6781800" y="5943600"/>
            <a:ext cx="838200" cy="782638"/>
          </a:xfrm>
          <a:prstGeom prst="rect">
            <a:avLst/>
          </a:prstGeom>
          <a:noFill/>
          <a:ln w="9525">
            <a:noFill/>
            <a:miter lim="800000"/>
            <a:headEnd/>
            <a:tailEnd/>
          </a:ln>
        </p:spPr>
      </p:pic>
      <p:sp>
        <p:nvSpPr>
          <p:cNvPr id="18439" name="Rectangle 12"/>
          <p:cNvSpPr>
            <a:spLocks noChangeArrowheads="1"/>
          </p:cNvSpPr>
          <p:nvPr/>
        </p:nvSpPr>
        <p:spPr bwMode="auto">
          <a:xfrm>
            <a:off x="4400550" y="3905250"/>
            <a:ext cx="184150" cy="366713"/>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a:p>
        </p:txBody>
      </p:sp>
      <p:pic>
        <p:nvPicPr>
          <p:cNvPr id="18440" name="Picture 13" descr="ccss_logo_JPEG_small"/>
          <p:cNvPicPr>
            <a:picLocks noChangeAspect="1" noChangeArrowheads="1"/>
          </p:cNvPicPr>
          <p:nvPr/>
        </p:nvPicPr>
        <p:blipFill>
          <a:blip r:embed="rId7"/>
          <a:srcRect/>
          <a:stretch>
            <a:fillRect/>
          </a:stretch>
        </p:blipFill>
        <p:spPr bwMode="auto">
          <a:xfrm>
            <a:off x="5486400" y="5975350"/>
            <a:ext cx="904875" cy="88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Task: Word Problems </a:t>
            </a:r>
            <a:endParaRPr lang="en-US" dirty="0"/>
          </a:p>
        </p:txBody>
      </p:sp>
      <p:sp>
        <p:nvSpPr>
          <p:cNvPr id="3" name="Content Placeholder 2"/>
          <p:cNvSpPr>
            <a:spLocks noGrp="1"/>
          </p:cNvSpPr>
          <p:nvPr>
            <p:ph sz="quarter" idx="1"/>
          </p:nvPr>
        </p:nvSpPr>
        <p:spPr/>
        <p:txBody>
          <a:bodyPr/>
          <a:lstStyle/>
          <a:p>
            <a:pPr eaLnBrk="1" hangingPunct="1">
              <a:lnSpc>
                <a:spcPct val="90000"/>
              </a:lnSpc>
            </a:pPr>
            <a:r>
              <a:rPr lang="en-US" dirty="0" smtClean="0">
                <a:latin typeface="Maiandra GD" pitchFamily="34" charset="0"/>
              </a:rPr>
              <a:t>Identify what words or phrases will cause students difficulty in working with the problem.</a:t>
            </a:r>
          </a:p>
          <a:p>
            <a:pPr eaLnBrk="1" hangingPunct="1">
              <a:lnSpc>
                <a:spcPct val="90000"/>
              </a:lnSpc>
            </a:pPr>
            <a:r>
              <a:rPr lang="en-US" dirty="0" smtClean="0">
                <a:latin typeface="Maiandra GD" pitchFamily="34" charset="0"/>
              </a:rPr>
              <a:t>Share at least one word or phrase you found and why it would cause difficulty with students.</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8848" cy="1752600"/>
          </a:xfrm>
          <a:solidFill>
            <a:schemeClr val="bg1"/>
          </a:solidFill>
        </p:spPr>
        <p:txBody>
          <a:bodyPr/>
          <a:lstStyle/>
          <a:p>
            <a:r>
              <a:rPr lang="en-US" sz="3200" dirty="0" smtClean="0"/>
              <a:t>Warm Up Challenge:  What specific words would you teach intermediate-level (</a:t>
            </a:r>
            <a:r>
              <a:rPr lang="en-US" sz="3200" i="1" dirty="0" smtClean="0"/>
              <a:t>Expanding</a:t>
            </a:r>
            <a:r>
              <a:rPr lang="en-US" sz="3200" dirty="0" smtClean="0"/>
              <a:t>) English learners to help them understand the word problem?</a:t>
            </a:r>
            <a:endParaRPr lang="en-US" sz="3200" dirty="0"/>
          </a:p>
        </p:txBody>
      </p:sp>
      <p:sp>
        <p:nvSpPr>
          <p:cNvPr id="3" name="Content Placeholder 2"/>
          <p:cNvSpPr>
            <a:spLocks noGrp="1"/>
          </p:cNvSpPr>
          <p:nvPr>
            <p:ph sz="quarter" idx="1"/>
          </p:nvPr>
        </p:nvSpPr>
        <p:spPr>
          <a:xfrm>
            <a:off x="457200" y="2362200"/>
            <a:ext cx="8153400" cy="4495800"/>
          </a:xfrm>
        </p:spPr>
        <p:txBody>
          <a:bodyPr/>
          <a:lstStyle/>
          <a:p>
            <a:r>
              <a:rPr lang="en-US" dirty="0" smtClean="0"/>
              <a:t>You buy a new stereo for $1,300 and you are able to sell it four years later for $275.  Assume that the resale value of the stereo decays exponentially over time. Write an equation giving the stereo’s resale value </a:t>
            </a:r>
            <a:r>
              <a:rPr lang="en-US" i="1" dirty="0" smtClean="0"/>
              <a:t>V</a:t>
            </a:r>
            <a:r>
              <a:rPr lang="en-US" dirty="0" smtClean="0"/>
              <a:t> (in dollars) as a function of the time </a:t>
            </a:r>
            <a:r>
              <a:rPr lang="en-US" i="1" dirty="0" err="1" smtClean="0"/>
              <a:t>t</a:t>
            </a:r>
            <a:r>
              <a:rPr lang="en-US" dirty="0" smtClean="0"/>
              <a:t> (in years) since you bought it.  </a:t>
            </a:r>
            <a:endParaRPr lang="en-US" dirty="0"/>
          </a:p>
        </p:txBody>
      </p:sp>
      <p:pic>
        <p:nvPicPr>
          <p:cNvPr id="4"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5" name="Rectangle 4"/>
          <p:cNvSpPr>
            <a:spLocks noChangeArrowheads="1"/>
          </p:cNvSpPr>
          <p:nvPr/>
        </p:nvSpPr>
        <p:spPr bwMode="auto">
          <a:xfrm>
            <a:off x="1295400" y="5943600"/>
            <a:ext cx="7620000" cy="646331"/>
          </a:xfrm>
          <a:prstGeom prst="rect">
            <a:avLst/>
          </a:prstGeom>
          <a:noFill/>
          <a:ln w="9525">
            <a:noFill/>
            <a:miter lim="800000"/>
            <a:headEnd/>
            <a:tailEnd/>
          </a:ln>
        </p:spPr>
        <p:txBody>
          <a:bodyPr wrap="square">
            <a:prstTxWarp prst="textNoShape">
              <a:avLst/>
            </a:prstTxWarp>
            <a:spAutoFit/>
          </a:bodyPr>
          <a:lstStyle>
            <a:defPPr>
              <a:defRPr lang="en-US"/>
            </a:defPPr>
            <a:lvl1pPr algn="l" rtl="0" fontAlgn="base">
              <a:spcBef>
                <a:spcPct val="0"/>
              </a:spcBef>
              <a:spcAft>
                <a:spcPct val="0"/>
              </a:spcAft>
              <a:defRPr b="1" kern="1200">
                <a:solidFill>
                  <a:schemeClr val="tx1"/>
                </a:solidFill>
                <a:latin typeface="Arial" pitchFamily="-65" charset="0"/>
                <a:ea typeface="+mn-ea"/>
                <a:cs typeface="+mn-cs"/>
              </a:defRPr>
            </a:lvl1pPr>
            <a:lvl2pPr marL="457200" algn="l" rtl="0" fontAlgn="base">
              <a:spcBef>
                <a:spcPct val="0"/>
              </a:spcBef>
              <a:spcAft>
                <a:spcPct val="0"/>
              </a:spcAft>
              <a:defRPr b="1" kern="1200">
                <a:solidFill>
                  <a:schemeClr val="tx1"/>
                </a:solidFill>
                <a:latin typeface="Arial" pitchFamily="-65" charset="0"/>
                <a:ea typeface="+mn-ea"/>
                <a:cs typeface="+mn-cs"/>
              </a:defRPr>
            </a:lvl2pPr>
            <a:lvl3pPr marL="914400" algn="l" rtl="0" fontAlgn="base">
              <a:spcBef>
                <a:spcPct val="0"/>
              </a:spcBef>
              <a:spcAft>
                <a:spcPct val="0"/>
              </a:spcAft>
              <a:defRPr b="1" kern="1200">
                <a:solidFill>
                  <a:schemeClr val="tx1"/>
                </a:solidFill>
                <a:latin typeface="Arial" pitchFamily="-65" charset="0"/>
                <a:ea typeface="+mn-ea"/>
                <a:cs typeface="+mn-cs"/>
              </a:defRPr>
            </a:lvl3pPr>
            <a:lvl4pPr marL="1371600" algn="l" rtl="0" fontAlgn="base">
              <a:spcBef>
                <a:spcPct val="0"/>
              </a:spcBef>
              <a:spcAft>
                <a:spcPct val="0"/>
              </a:spcAft>
              <a:defRPr b="1" kern="1200">
                <a:solidFill>
                  <a:schemeClr val="tx1"/>
                </a:solidFill>
                <a:latin typeface="Arial" pitchFamily="-65" charset="0"/>
                <a:ea typeface="+mn-ea"/>
                <a:cs typeface="+mn-cs"/>
              </a:defRPr>
            </a:lvl4pPr>
            <a:lvl5pPr marL="1828800" algn="l" rtl="0" fontAlgn="base">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r>
              <a:rPr lang="en-US" b="0" dirty="0">
                <a:solidFill>
                  <a:srgbClr val="FF6600"/>
                </a:solidFill>
              </a:rPr>
              <a:t>Handout:</a:t>
            </a:r>
            <a:r>
              <a:rPr lang="en-US" b="0" dirty="0" smtClean="0">
                <a:solidFill>
                  <a:srgbClr val="FF6600"/>
                </a:solidFill>
              </a:rPr>
              <a:t> Common Core, Algebra and English Language Development Alignment</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323507"/>
          </a:xfrm>
        </p:spPr>
        <p:txBody>
          <a:bodyPr/>
          <a:lstStyle/>
          <a:p>
            <a:r>
              <a:rPr lang="en-US" dirty="0" smtClean="0"/>
              <a:t>Common Core, Algebra and English Language Development Alignment</a:t>
            </a:r>
            <a:endParaRPr lang="en-US" dirty="0"/>
          </a:p>
        </p:txBody>
      </p:sp>
      <p:sp>
        <p:nvSpPr>
          <p:cNvPr id="3" name="Text Placeholder 2"/>
          <p:cNvSpPr>
            <a:spLocks noGrp="1"/>
          </p:cNvSpPr>
          <p:nvPr>
            <p:ph type="body" idx="1"/>
          </p:nvPr>
        </p:nvSpPr>
        <p:spPr/>
        <p:txBody>
          <a:bodyPr/>
          <a:lstStyle/>
          <a:p>
            <a:r>
              <a:rPr lang="en-US" dirty="0" smtClean="0"/>
              <a:t>In a language-rich algebra or mathematics course…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29B526EF-E695-5D4B-9A9C-8C6AC1967004}" type="slidenum">
              <a:rPr lang="en-US" smtClean="0"/>
              <a:pPr/>
              <a:t>12</a:t>
            </a:fld>
            <a:endParaRPr lang="en-US" dirty="0"/>
          </a:p>
        </p:txBody>
      </p:sp>
      <p:graphicFrame>
        <p:nvGraphicFramePr>
          <p:cNvPr id="6" name="Table 5"/>
          <p:cNvGraphicFramePr>
            <a:graphicFrameLocks noGrp="1"/>
          </p:cNvGraphicFramePr>
          <p:nvPr/>
        </p:nvGraphicFramePr>
        <p:xfrm>
          <a:off x="838200" y="2209800"/>
          <a:ext cx="8305800" cy="4033519"/>
        </p:xfrm>
        <a:graphic>
          <a:graphicData uri="http://schemas.openxmlformats.org/drawingml/2006/table">
            <a:tbl>
              <a:tblPr firstRow="1" bandRow="1">
                <a:tableStyleId>{5C22544A-7EE6-4342-B048-85BDC9FD1C3A}</a:tableStyleId>
              </a:tblPr>
              <a:tblGrid>
                <a:gridCol w="4152900"/>
                <a:gridCol w="4152900"/>
              </a:tblGrid>
              <a:tr h="1981200">
                <a:tc>
                  <a:txBody>
                    <a:bodyPr/>
                    <a:lstStyle/>
                    <a:p>
                      <a:r>
                        <a:rPr lang="en-US" dirty="0" smtClean="0"/>
                        <a:t>Which words</a:t>
                      </a:r>
                      <a:r>
                        <a:rPr lang="en-US" baseline="0" dirty="0" smtClean="0"/>
                        <a:t> in the problem could cause difficulty for your students; that is, prevent them from understanding the word problem or completing it?</a:t>
                      </a:r>
                      <a:endParaRPr lang="en-US" dirty="0"/>
                    </a:p>
                  </a:txBody>
                  <a:tcPr/>
                </a:tc>
                <a:tc>
                  <a:txBody>
                    <a:bodyPr/>
                    <a:lstStyle/>
                    <a:p>
                      <a:r>
                        <a:rPr lang="en-US" dirty="0" smtClean="0"/>
                        <a:t>What should you</a:t>
                      </a:r>
                      <a:r>
                        <a:rPr lang="en-US" baseline="0" dirty="0" smtClean="0"/>
                        <a:t> see or hear students do or say in discussing the word problem with a peer to make sure that they have access to the mathematics concepts you are teaching with the problem and to make sure that they are improving their ability to use and understand academic language?</a:t>
                      </a:r>
                      <a:endParaRPr lang="en-US" dirty="0"/>
                    </a:p>
                  </a:txBody>
                  <a:tcPr/>
                </a:tc>
              </a:tr>
              <a:tr h="556260">
                <a:tc>
                  <a:txBody>
                    <a:bodyPr/>
                    <a:lstStyle/>
                    <a:p>
                      <a:r>
                        <a:rPr lang="en-US" dirty="0" err="1" smtClean="0">
                          <a:solidFill>
                            <a:schemeClr val="accent5">
                              <a:lumMod val="40000"/>
                              <a:lumOff val="60000"/>
                            </a:schemeClr>
                          </a:solidFill>
                        </a:rPr>
                        <a:t>aaaaaaaaaaaaaaaaaaaaaaaaaaaaaaaaaaaaaaaaaaaaaaaaaaaaaaaaaaaaaaaaaaaaaaaaaaaaaa</a:t>
                      </a:r>
                      <a:endParaRPr lang="en-US" dirty="0" smtClean="0">
                        <a:solidFill>
                          <a:schemeClr val="accent5">
                            <a:lumMod val="40000"/>
                            <a:lumOff val="60000"/>
                          </a:schemeClr>
                        </a:solidFill>
                      </a:endParaRPr>
                    </a:p>
                    <a:p>
                      <a:endParaRPr lang="en-US" dirty="0" smtClean="0"/>
                    </a:p>
                    <a:p>
                      <a:endParaRPr lang="en-US" dirty="0" smtClean="0"/>
                    </a:p>
                    <a:p>
                      <a:endParaRPr lang="en-US" dirty="0" smtClean="0"/>
                    </a:p>
                    <a:p>
                      <a:endParaRPr lang="en-US" dirty="0"/>
                    </a:p>
                  </a:txBody>
                  <a:tcPr/>
                </a:tc>
                <a:tc>
                  <a:txBody>
                    <a:bodyPr/>
                    <a:lstStyle/>
                    <a:p>
                      <a:endParaRPr lang="en-US" dirty="0" smtClean="0"/>
                    </a:p>
                    <a:p>
                      <a:endParaRPr lang="en-US" dirty="0" smtClean="0"/>
                    </a:p>
                    <a:p>
                      <a:endParaRPr lang="en-US" dirty="0" smtClean="0"/>
                    </a:p>
                    <a:p>
                      <a:endParaRPr lang="en-US" dirty="0" smtClean="0"/>
                    </a:p>
                    <a:p>
                      <a:endParaRPr lang="en-US" dirty="0"/>
                    </a:p>
                  </a:txBody>
                  <a:tcPr/>
                </a:tc>
              </a:tr>
            </a:tbl>
          </a:graphicData>
        </a:graphic>
      </p:graphicFrame>
      <p:pic>
        <p:nvPicPr>
          <p:cNvPr id="8"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9" name="Rectangle 8"/>
          <p:cNvSpPr>
            <a:spLocks noChangeArrowheads="1"/>
          </p:cNvSpPr>
          <p:nvPr/>
        </p:nvSpPr>
        <p:spPr bwMode="auto">
          <a:xfrm>
            <a:off x="1371600" y="6211669"/>
            <a:ext cx="7620000" cy="646331"/>
          </a:xfrm>
          <a:prstGeom prst="rect">
            <a:avLst/>
          </a:prstGeom>
          <a:noFill/>
          <a:ln w="9525">
            <a:noFill/>
            <a:miter lim="800000"/>
            <a:headEnd/>
            <a:tailEnd/>
          </a:ln>
        </p:spPr>
        <p:txBody>
          <a:bodyPr wrap="square">
            <a:prstTxWarp prst="textNoShape">
              <a:avLst/>
            </a:prstTxWarp>
            <a:spAutoFit/>
          </a:bodyPr>
          <a:lstStyle>
            <a:defPPr>
              <a:defRPr lang="en-US"/>
            </a:defPPr>
            <a:lvl1pPr algn="l" rtl="0" fontAlgn="base">
              <a:spcBef>
                <a:spcPct val="0"/>
              </a:spcBef>
              <a:spcAft>
                <a:spcPct val="0"/>
              </a:spcAft>
              <a:defRPr b="1" kern="1200">
                <a:solidFill>
                  <a:schemeClr val="tx1"/>
                </a:solidFill>
                <a:latin typeface="Arial" pitchFamily="-65" charset="0"/>
                <a:ea typeface="+mn-ea"/>
                <a:cs typeface="+mn-cs"/>
              </a:defRPr>
            </a:lvl1pPr>
            <a:lvl2pPr marL="457200" algn="l" rtl="0" fontAlgn="base">
              <a:spcBef>
                <a:spcPct val="0"/>
              </a:spcBef>
              <a:spcAft>
                <a:spcPct val="0"/>
              </a:spcAft>
              <a:defRPr b="1" kern="1200">
                <a:solidFill>
                  <a:schemeClr val="tx1"/>
                </a:solidFill>
                <a:latin typeface="Arial" pitchFamily="-65" charset="0"/>
                <a:ea typeface="+mn-ea"/>
                <a:cs typeface="+mn-cs"/>
              </a:defRPr>
            </a:lvl2pPr>
            <a:lvl3pPr marL="914400" algn="l" rtl="0" fontAlgn="base">
              <a:spcBef>
                <a:spcPct val="0"/>
              </a:spcBef>
              <a:spcAft>
                <a:spcPct val="0"/>
              </a:spcAft>
              <a:defRPr b="1" kern="1200">
                <a:solidFill>
                  <a:schemeClr val="tx1"/>
                </a:solidFill>
                <a:latin typeface="Arial" pitchFamily="-65" charset="0"/>
                <a:ea typeface="+mn-ea"/>
                <a:cs typeface="+mn-cs"/>
              </a:defRPr>
            </a:lvl3pPr>
            <a:lvl4pPr marL="1371600" algn="l" rtl="0" fontAlgn="base">
              <a:spcBef>
                <a:spcPct val="0"/>
              </a:spcBef>
              <a:spcAft>
                <a:spcPct val="0"/>
              </a:spcAft>
              <a:defRPr b="1" kern="1200">
                <a:solidFill>
                  <a:schemeClr val="tx1"/>
                </a:solidFill>
                <a:latin typeface="Arial" pitchFamily="-65" charset="0"/>
                <a:ea typeface="+mn-ea"/>
                <a:cs typeface="+mn-cs"/>
              </a:defRPr>
            </a:lvl4pPr>
            <a:lvl5pPr marL="1828800" algn="l" rtl="0" fontAlgn="base">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r>
              <a:rPr lang="en-US" b="0" dirty="0">
                <a:solidFill>
                  <a:srgbClr val="FF6600"/>
                </a:solidFill>
              </a:rPr>
              <a:t>Handout:</a:t>
            </a:r>
            <a:r>
              <a:rPr lang="en-US" b="0" dirty="0" smtClean="0">
                <a:solidFill>
                  <a:srgbClr val="FF6600"/>
                </a:solidFill>
              </a:rPr>
              <a:t> Common Core, Algebra and English Language Development Alignment</a:t>
            </a:r>
            <a:endParaRPr lang="en-US" dirty="0"/>
          </a:p>
        </p:txBody>
      </p:sp>
    </p:spTree>
    <p:extLst>
      <p:ext uri="{BB962C8B-B14F-4D97-AF65-F5344CB8AC3E}">
        <p14:creationId xmlns:p14="http://schemas.microsoft.com/office/powerpoint/2010/main" val="3286381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Selecting the Right Words to </a:t>
            </a:r>
            <a:br>
              <a:rPr lang="en-US" sz="3200" smtClean="0">
                <a:ea typeface="Arial" pitchFamily="-65" charset="0"/>
                <a:cs typeface="Arial" pitchFamily="-65" charset="0"/>
              </a:rPr>
            </a:br>
            <a:r>
              <a:rPr lang="en-US" sz="3200" smtClean="0">
                <a:ea typeface="Arial" pitchFamily="-65" charset="0"/>
                <a:cs typeface="Arial" pitchFamily="-65" charset="0"/>
              </a:rPr>
              <a:t>Teach is Key</a:t>
            </a:r>
          </a:p>
        </p:txBody>
      </p:sp>
      <p:sp>
        <p:nvSpPr>
          <p:cNvPr id="77827" name="Rectangle 3"/>
          <p:cNvSpPr>
            <a:spLocks noGrp="1" noChangeArrowheads="1"/>
          </p:cNvSpPr>
          <p:nvPr>
            <p:ph sz="quarter" idx="1"/>
          </p:nvPr>
        </p:nvSpPr>
        <p:spPr>
          <a:xfrm>
            <a:off x="457200" y="1828800"/>
            <a:ext cx="8305800" cy="4800600"/>
          </a:xfrm>
        </p:spPr>
        <p:txBody>
          <a:bodyPr/>
          <a:lstStyle/>
          <a:p>
            <a:pPr>
              <a:buFont typeface="Wingdings" charset="2"/>
              <a:buNone/>
              <a:defRPr/>
            </a:pPr>
            <a:r>
              <a:rPr lang="en-US" sz="2800" u="sng" smtClean="0">
                <a:effectLst>
                  <a:outerShdw blurRad="38100" dist="38100" dir="2700000" algn="tl">
                    <a:srgbClr val="DDDDDD"/>
                  </a:outerShdw>
                </a:effectLst>
                <a:ea typeface="ＭＳ Ｐゴシック" charset="-128"/>
                <a:cs typeface="ＭＳ Ｐゴシック" charset="-128"/>
              </a:rPr>
              <a:t>Guiding Questions</a:t>
            </a:r>
            <a:endParaRPr lang="en-US" sz="2800" smtClean="0">
              <a:effectLst>
                <a:outerShdw blurRad="38100" dist="38100" dir="2700000" algn="tl">
                  <a:srgbClr val="DDDDDD"/>
                </a:outerShdw>
              </a:effectLst>
              <a:ea typeface="ＭＳ Ｐゴシック" charset="-128"/>
              <a:cs typeface="ＭＳ Ｐゴシック" charset="-128"/>
            </a:endParaRPr>
          </a:p>
          <a:p>
            <a:pPr>
              <a:buFont typeface="Wingdings" charset="2"/>
              <a:buChar char=""/>
              <a:defRPr/>
            </a:pPr>
            <a:endParaRPr lang="en-US" sz="1200" smtClean="0">
              <a:effectLst>
                <a:outerShdw blurRad="38100" dist="38100" dir="2700000" algn="tl">
                  <a:srgbClr val="DDDDDD"/>
                </a:outerShdw>
              </a:effectLst>
              <a:ea typeface="ＭＳ Ｐゴシック" charset="-128"/>
              <a:cs typeface="ＭＳ Ｐゴシック" charset="-128"/>
            </a:endParaRPr>
          </a:p>
          <a:p>
            <a:pPr>
              <a:buFont typeface="Wingdings" charset="2"/>
              <a:buChar char=""/>
              <a:defRPr/>
            </a:pPr>
            <a:r>
              <a:rPr lang="en-US" sz="2800" smtClean="0">
                <a:effectLst>
                  <a:outerShdw blurRad="38100" dist="38100" dir="2700000" algn="tl">
                    <a:srgbClr val="DDDDDD"/>
                  </a:outerShdw>
                </a:effectLst>
                <a:ea typeface="ＭＳ Ｐゴシック" charset="-128"/>
                <a:cs typeface="ＭＳ Ｐゴシック" charset="-128"/>
              </a:rPr>
              <a:t>Is the word unknown?</a:t>
            </a:r>
          </a:p>
          <a:p>
            <a:pPr>
              <a:buFont typeface="Wingdings" charset="2"/>
              <a:buChar char=""/>
              <a:defRPr/>
            </a:pPr>
            <a:endParaRPr lang="en-US" sz="1200" smtClean="0">
              <a:effectLst>
                <a:outerShdw blurRad="38100" dist="38100" dir="2700000" algn="tl">
                  <a:srgbClr val="DDDDDD"/>
                </a:outerShdw>
              </a:effectLst>
              <a:ea typeface="ＭＳ Ｐゴシック" charset="-128"/>
              <a:cs typeface="ＭＳ Ｐゴシック" charset="-128"/>
            </a:endParaRPr>
          </a:p>
          <a:p>
            <a:pPr>
              <a:buFont typeface="Wingdings" charset="2"/>
              <a:buChar char=""/>
              <a:defRPr/>
            </a:pPr>
            <a:r>
              <a:rPr lang="en-US" sz="2800" smtClean="0">
                <a:effectLst>
                  <a:outerShdw blurRad="38100" dist="38100" dir="2700000" algn="tl">
                    <a:srgbClr val="DDDDDD"/>
                  </a:outerShdw>
                </a:effectLst>
                <a:ea typeface="ＭＳ Ｐゴシック" charset="-128"/>
                <a:cs typeface="ＭＳ Ｐゴシック" charset="-128"/>
              </a:rPr>
              <a:t>Will it improve students</a:t>
            </a:r>
            <a:r>
              <a:rPr lang="ja-JP" altLang="en-US" sz="2800" smtClean="0">
                <a:effectLst>
                  <a:outerShdw blurRad="38100" dist="38100" dir="2700000" algn="tl">
                    <a:srgbClr val="DDDDDD"/>
                  </a:outerShdw>
                </a:effectLst>
                <a:ea typeface="ＭＳ Ｐゴシック" charset="-128"/>
                <a:cs typeface="ＭＳ Ｐゴシック" charset="-128"/>
              </a:rPr>
              <a:t>’</a:t>
            </a:r>
            <a:r>
              <a:rPr lang="en-US" altLang="ja-JP" sz="2800" smtClean="0">
                <a:effectLst>
                  <a:outerShdw blurRad="38100" dist="38100" dir="2700000" algn="tl">
                    <a:srgbClr val="DDDDDD"/>
                  </a:outerShdw>
                </a:effectLst>
                <a:ea typeface="ＭＳ Ｐゴシック" charset="-128"/>
                <a:cs typeface="ＭＳ Ｐゴシック" charset="-128"/>
              </a:rPr>
              <a:t> ability to understand the concepts?</a:t>
            </a:r>
          </a:p>
          <a:p>
            <a:pPr>
              <a:buFont typeface="Wingdings" charset="2"/>
              <a:buChar char=""/>
              <a:defRPr/>
            </a:pPr>
            <a:endParaRPr lang="en-US" sz="1200" smtClean="0">
              <a:effectLst>
                <a:outerShdw blurRad="38100" dist="38100" dir="2700000" algn="tl">
                  <a:srgbClr val="DDDDDD"/>
                </a:outerShdw>
              </a:effectLst>
              <a:ea typeface="ＭＳ Ｐゴシック" charset="-128"/>
              <a:cs typeface="ＭＳ Ｐゴシック" charset="-128"/>
            </a:endParaRPr>
          </a:p>
          <a:p>
            <a:pPr>
              <a:buFont typeface="Wingdings" charset="2"/>
              <a:buChar char=""/>
              <a:defRPr/>
            </a:pPr>
            <a:r>
              <a:rPr lang="en-US" sz="2800" smtClean="0">
                <a:effectLst>
                  <a:outerShdw blurRad="38100" dist="38100" dir="2700000" algn="tl">
                    <a:srgbClr val="DDDDDD"/>
                  </a:outerShdw>
                </a:effectLst>
                <a:ea typeface="ＭＳ Ｐゴシック" charset="-128"/>
                <a:cs typeface="ＭＳ Ｐゴシック" charset="-128"/>
              </a:rPr>
              <a:t>Will students use the word in their assignments?</a:t>
            </a:r>
          </a:p>
          <a:p>
            <a:pPr>
              <a:buFont typeface="Wingdings" charset="2"/>
              <a:buNone/>
              <a:defRPr/>
            </a:pPr>
            <a:endParaRPr lang="en-US" sz="1200" smtClean="0">
              <a:effectLst>
                <a:outerShdw blurRad="38100" dist="38100" dir="2700000" algn="tl">
                  <a:srgbClr val="DDDDDD"/>
                </a:outerShdw>
              </a:effectLst>
              <a:ea typeface="ＭＳ Ｐゴシック" charset="-128"/>
              <a:cs typeface="ＭＳ Ｐゴシック" charset="-128"/>
            </a:endParaRPr>
          </a:p>
          <a:p>
            <a:pPr>
              <a:buFont typeface="Wingdings" charset="2"/>
              <a:buChar char=""/>
              <a:defRPr/>
            </a:pPr>
            <a:r>
              <a:rPr lang="en-US" sz="2800" smtClean="0">
                <a:effectLst>
                  <a:outerShdw blurRad="38100" dist="38100" dir="2700000" algn="tl">
                    <a:srgbClr val="DDDDDD"/>
                  </a:outerShdw>
                </a:effectLst>
                <a:ea typeface="ＭＳ Ｐゴシック" charset="-128"/>
                <a:cs typeface="ＭＳ Ｐゴシック" charset="-128"/>
              </a:rPr>
              <a:t>Will knowledge of the word lead to improvements in students</a:t>
            </a:r>
            <a:r>
              <a:rPr lang="ja-JP" altLang="en-US" sz="2800" smtClean="0">
                <a:effectLst>
                  <a:outerShdw blurRad="38100" dist="38100" dir="2700000" algn="tl">
                    <a:srgbClr val="DDDDDD"/>
                  </a:outerShdw>
                </a:effectLst>
                <a:ea typeface="ＭＳ Ｐゴシック" charset="-128"/>
                <a:cs typeface="ＭＳ Ｐゴシック" charset="-128"/>
              </a:rPr>
              <a:t>’</a:t>
            </a:r>
            <a:r>
              <a:rPr lang="en-US" altLang="ja-JP" sz="2800" smtClean="0">
                <a:effectLst>
                  <a:outerShdw blurRad="38100" dist="38100" dir="2700000" algn="tl">
                    <a:srgbClr val="DDDDDD"/>
                  </a:outerShdw>
                </a:effectLst>
                <a:ea typeface="ＭＳ Ｐゴシック" charset="-128"/>
                <a:cs typeface="ＭＳ Ｐゴシック" charset="-128"/>
              </a:rPr>
              <a:t> knowledge of academic language?</a:t>
            </a:r>
            <a:endParaRPr lang="en-US" sz="2800" smtClean="0">
              <a:effectLst>
                <a:outerShdw blurRad="38100" dist="38100" dir="2700000" algn="tl">
                  <a:srgbClr val="DDDDDD"/>
                </a:outerShdw>
              </a:effectLst>
              <a:ea typeface="ＭＳ Ｐゴシック" charset="-128"/>
              <a:cs typeface="ＭＳ Ｐゴシック" charset="-128"/>
            </a:endParaRPr>
          </a:p>
          <a:p>
            <a:pPr marL="800100" lvl="1" indent="-342900">
              <a:buFontTx/>
              <a:buNone/>
              <a:defRPr/>
            </a:pPr>
            <a:endParaRPr lang="en-US" sz="2800">
              <a:ea typeface="Arial" charset="0"/>
              <a:cs typeface="Arial" charset="0"/>
            </a:endParaRPr>
          </a:p>
        </p:txBody>
      </p:sp>
      <p:pic>
        <p:nvPicPr>
          <p:cNvPr id="75780"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75781"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dirty="0" smtClean="0">
                <a:ea typeface="ＭＳ Ｐゴシック" pitchFamily="-65" charset="-128"/>
                <a:cs typeface="ＭＳ Ｐゴシック" pitchFamily="-65" charset="-128"/>
              </a:rPr>
              <a:t>Selecting </a:t>
            </a:r>
            <a:r>
              <a:rPr lang="en-US" dirty="0">
                <a:ea typeface="ＭＳ Ｐゴシック" pitchFamily="-65" charset="-128"/>
                <a:cs typeface="ＭＳ Ｐゴシック" pitchFamily="-65" charset="-128"/>
              </a:rPr>
              <a:t>Words</a:t>
            </a:r>
          </a:p>
        </p:txBody>
      </p:sp>
      <p:sp>
        <p:nvSpPr>
          <p:cNvPr id="71683" name="Rectangle 3"/>
          <p:cNvSpPr>
            <a:spLocks noGrp="1" noChangeArrowheads="1"/>
          </p:cNvSpPr>
          <p:nvPr>
            <p:ph type="body" idx="1"/>
          </p:nvPr>
        </p:nvSpPr>
        <p:spPr/>
        <p:txBody>
          <a:bodyPr/>
          <a:lstStyle/>
          <a:p>
            <a:pPr eaLnBrk="1" hangingPunct="1"/>
            <a:r>
              <a:rPr lang="en-US" dirty="0">
                <a:ea typeface="ＭＳ Ｐゴシック" pitchFamily="-65" charset="-128"/>
                <a:cs typeface="ＭＳ Ｐゴシック" pitchFamily="-65" charset="-128"/>
              </a:rPr>
              <a:t>Factors to consider:</a:t>
            </a:r>
          </a:p>
          <a:p>
            <a:pPr lvl="1" eaLnBrk="1" hangingPunct="1"/>
            <a:r>
              <a:rPr lang="en-US" dirty="0"/>
              <a:t>Words essential to understanding major concepts</a:t>
            </a:r>
            <a:r>
              <a:rPr lang="en-US" dirty="0" smtClean="0"/>
              <a:t> related to </a:t>
            </a:r>
            <a:r>
              <a:rPr lang="en-US" dirty="0"/>
              <a:t>the</a:t>
            </a:r>
            <a:r>
              <a:rPr lang="en-US" dirty="0" smtClean="0"/>
              <a:t> mathematics topic</a:t>
            </a:r>
          </a:p>
          <a:p>
            <a:pPr lvl="1" eaLnBrk="1" hangingPunct="1"/>
            <a:r>
              <a:rPr lang="en-US" dirty="0"/>
              <a:t>Words that are practical</a:t>
            </a:r>
            <a:r>
              <a:rPr lang="en-US" dirty="0" smtClean="0"/>
              <a:t> for students to know</a:t>
            </a:r>
          </a:p>
          <a:p>
            <a:pPr lvl="1" eaLnBrk="1" hangingPunct="1"/>
            <a:r>
              <a:rPr lang="en-US" dirty="0"/>
              <a:t>Words that students are likely to </a:t>
            </a:r>
            <a:r>
              <a:rPr lang="en-US" dirty="0" smtClean="0"/>
              <a:t>encounter and/or use again (e.g., in other classes)</a:t>
            </a:r>
          </a:p>
          <a:p>
            <a:pPr lvl="1" eaLnBrk="1" hangingPunct="1"/>
            <a:r>
              <a:rPr lang="en-US" dirty="0" smtClean="0"/>
              <a:t>Words unlikely to be learned by students on their own</a:t>
            </a:r>
          </a:p>
          <a:p>
            <a:pPr lvl="1" eaLnBrk="1" hangingPunct="1"/>
            <a:r>
              <a:rPr lang="en-US" dirty="0" smtClean="0"/>
              <a:t>Words that advance the students’ knowledge of English</a:t>
            </a:r>
          </a:p>
          <a:p>
            <a:pPr lvl="1" eaLnBrk="1" hangingPunct="1">
              <a:buNone/>
            </a:pPr>
            <a:endParaRPr lang="en-US" dirty="0" smtClean="0"/>
          </a:p>
          <a:p>
            <a:pPr eaLnBrk="1" hangingPunct="1"/>
            <a:r>
              <a:rPr lang="en-US" dirty="0">
                <a:ea typeface="ＭＳ Ｐゴシック" pitchFamily="-65" charset="-128"/>
                <a:cs typeface="ＭＳ Ｐゴシック" pitchFamily="-65" charset="-128"/>
              </a:rPr>
              <a:t>Different selections for different groups of students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57150"/>
            <a:ext cx="8077200" cy="3676650"/>
          </a:xfrm>
          <a:prstGeom prst="rect">
            <a:avLst/>
          </a:prstGeom>
          <a:solidFill>
            <a:schemeClr val="bg1"/>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dirty="0" smtClean="0">
                <a:solidFill>
                  <a:srgbClr val="D40000"/>
                </a:solidFill>
                <a:latin typeface="Century Gothic" pitchFamily="34" charset="0"/>
                <a:sym typeface="Arial"/>
              </a:rPr>
              <a:t>To identify words that challenge</a:t>
            </a:r>
            <a:r>
              <a:rPr lang="en-US" sz="4000" b="1" i="0" u="none" strike="noStrike" cap="none" dirty="0" smtClean="0">
                <a:solidFill>
                  <a:srgbClr val="D40000"/>
                </a:solidFill>
                <a:latin typeface="Century Gothic" pitchFamily="34" charset="0"/>
                <a:sym typeface="Arial"/>
              </a:rPr>
              <a:t> your students</a:t>
            </a:r>
            <a:r>
              <a:rPr lang="en-US" sz="4000" b="1" i="0" u="none" strike="noStrike" cap="none" baseline="0" dirty="0" smtClean="0">
                <a:solidFill>
                  <a:srgbClr val="D40000"/>
                </a:solidFill>
                <a:latin typeface="Century Gothic" pitchFamily="34" charset="0"/>
                <a:sym typeface="Arial"/>
              </a:rPr>
              <a:t>, you need to look through the lenses</a:t>
            </a:r>
            <a:r>
              <a:rPr lang="en-US" sz="4000" b="1" i="0" u="none" strike="noStrike" cap="none" dirty="0" smtClean="0">
                <a:solidFill>
                  <a:srgbClr val="D40000"/>
                </a:solidFill>
                <a:latin typeface="Century Gothic" pitchFamily="34" charset="0"/>
                <a:sym typeface="Arial"/>
              </a:rPr>
              <a:t> of </a:t>
            </a:r>
            <a:r>
              <a:rPr lang="en-US" sz="4000" b="1" dirty="0" smtClean="0">
                <a:solidFill>
                  <a:srgbClr val="D40000"/>
                </a:solidFill>
                <a:latin typeface="Century Gothic" pitchFamily="34" charset="0"/>
                <a:sym typeface="Arial"/>
              </a:rPr>
              <a:t>your students.</a:t>
            </a:r>
            <a:endParaRPr lang="en-US" sz="4000" b="1" i="0" u="none" strike="noStrike" cap="none" baseline="0" dirty="0">
              <a:solidFill>
                <a:srgbClr val="C00000"/>
              </a:solidFill>
              <a:latin typeface="Century Gothic" pitchFamily="34" charset="0"/>
              <a:sym typeface="Arial"/>
            </a:endParaRPr>
          </a:p>
        </p:txBody>
      </p:sp>
      <p:sp>
        <p:nvSpPr>
          <p:cNvPr id="192" name="Shape 192"/>
          <p:cNvSpPr txBox="1">
            <a:spLocks noGrp="1"/>
          </p:cNvSpPr>
          <p:nvPr>
            <p:ph type="body" idx="1"/>
          </p:nvPr>
        </p:nvSpPr>
        <p:spPr>
          <a:xfrm>
            <a:off x="457200" y="2625725"/>
            <a:ext cx="8229600" cy="4232275"/>
          </a:xfrm>
          <a:prstGeom prst="rect">
            <a:avLst/>
          </a:prstGeom>
          <a:noFill/>
          <a:ln>
            <a:noFill/>
          </a:ln>
        </p:spPr>
        <p:txBody>
          <a:bodyPr lIns="0" tIns="0" rIns="0" bIns="0" anchor="t" anchorCtr="0">
            <a:noAutofit/>
          </a:bodyPr>
          <a:lstStyle/>
          <a:p>
            <a:pPr marL="0" marR="0" lvl="0" indent="0" rtl="0">
              <a:spcBef>
                <a:spcPts val="80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
</a:t>
            </a:r>
            <a:endParaRPr lang="en-US" sz="4000" b="0" i="0" u="none" strike="noStrike" cap="none" baseline="0" dirty="0">
              <a:solidFill>
                <a:schemeClr val="dk1"/>
              </a:solidFill>
              <a:latin typeface="Arial"/>
              <a:ea typeface="Arial"/>
              <a:cs typeface="Arial"/>
              <a:sym typeface="Arial"/>
            </a:endParaRPr>
          </a:p>
          <a:p>
            <a:endParaRPr lang="en-US" sz="4000" b="0" i="0" u="none" strike="noStrike" cap="none" baseline="0" dirty="0">
              <a:solidFill>
                <a:schemeClr val="dk1"/>
              </a:solidFill>
              <a:latin typeface="Arial"/>
              <a:ea typeface="Arial"/>
              <a:cs typeface="Arial"/>
              <a:sym typeface="Arial"/>
            </a:endParaRPr>
          </a:p>
        </p:txBody>
      </p:sp>
      <p:sp>
        <p:nvSpPr>
          <p:cNvPr id="193" name="Shape 193"/>
          <p:cNvSpPr txBox="1">
            <a:spLocks noGrp="1"/>
          </p:cNvSpPr>
          <p:nvPr>
            <p:ph type="sldNum" idx="12"/>
          </p:nvPr>
        </p:nvSpPr>
        <p:spPr>
          <a:xfrm>
            <a:off x="7724775" y="6324451"/>
            <a:ext cx="876964"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dirty="0"/>
              <a:t> </a:t>
            </a:r>
            <a:r>
              <a:rPr lang="en-US" dirty="0" smtClean="0"/>
              <a:t>21</a:t>
            </a:r>
            <a:endParaRPr lang="en-US" dirty="0"/>
          </a:p>
        </p:txBody>
      </p:sp>
      <p:pic>
        <p:nvPicPr>
          <p:cNvPr id="2" name="Picture 1" descr="oxfordRJ044-black-a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352800"/>
            <a:ext cx="6099110" cy="2819400"/>
          </a:xfrm>
          <a:prstGeom prst="rect">
            <a:avLst/>
          </a:prstGeom>
        </p:spPr>
      </p:pic>
    </p:spTree>
    <p:extLst>
      <p:ext uri="{BB962C8B-B14F-4D97-AF65-F5344CB8AC3E}">
        <p14:creationId xmlns:p14="http://schemas.microsoft.com/office/powerpoint/2010/main" val="2310704910"/>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5"/>
          <p:cNvGraphicFramePr>
            <a:graphicFrameLocks noChangeAspect="1"/>
          </p:cNvGraphicFramePr>
          <p:nvPr/>
        </p:nvGraphicFramePr>
        <p:xfrm>
          <a:off x="1066800" y="193675"/>
          <a:ext cx="7620000" cy="6638925"/>
        </p:xfrm>
        <a:graphic>
          <a:graphicData uri="http://schemas.openxmlformats.org/presentationml/2006/ole">
            <mc:AlternateContent xmlns:mc="http://schemas.openxmlformats.org/markup-compatibility/2006">
              <mc:Choice xmlns:v="urn:schemas-microsoft-com:vml" Requires="v">
                <p:oleObj spid="_x0000_s169987" name="Document" r:id="rId5" imgW="6438663" imgH="7010142" progId="Word.Document.12">
                  <p:embed/>
                </p:oleObj>
              </mc:Choice>
              <mc:Fallback>
                <p:oleObj name="Document" r:id="rId5" imgW="6438663" imgH="7010142" progId="Word.Document.12">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93675"/>
                        <a:ext cx="7620000" cy="663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3" name="TextBox 2"/>
          <p:cNvSpPr txBox="1">
            <a:spLocks noChangeArrowheads="1"/>
          </p:cNvSpPr>
          <p:nvPr/>
        </p:nvSpPr>
        <p:spPr bwMode="auto">
          <a:xfrm>
            <a:off x="533400" y="1676400"/>
            <a:ext cx="457200" cy="2014538"/>
          </a:xfrm>
          <a:prstGeom prst="rect">
            <a:avLst/>
          </a:prstGeom>
          <a:noFill/>
          <a:ln w="9525">
            <a:noFill/>
            <a:miter lim="800000"/>
            <a:headEnd/>
            <a:tailEnd/>
          </a:ln>
        </p:spPr>
        <p:txBody>
          <a:bodyPr>
            <a:prstTxWarp prst="textNoShape">
              <a:avLst/>
            </a:prstTxWarp>
            <a:spAutoFit/>
          </a:bodyPr>
          <a:lstStyle/>
          <a:p>
            <a:r>
              <a:rPr lang="en-US" dirty="0"/>
              <a:t>W</a:t>
            </a:r>
          </a:p>
          <a:p>
            <a:r>
              <a:rPr lang="en-US" dirty="0"/>
              <a:t>A</a:t>
            </a:r>
          </a:p>
          <a:p>
            <a:r>
              <a:rPr lang="en-US" dirty="0"/>
              <a:t>R</a:t>
            </a:r>
          </a:p>
          <a:p>
            <a:r>
              <a:rPr lang="en-US" dirty="0"/>
              <a:t>M</a:t>
            </a:r>
          </a:p>
          <a:p>
            <a:r>
              <a:rPr lang="en-US" dirty="0"/>
              <a:t>-</a:t>
            </a:r>
          </a:p>
          <a:p>
            <a:r>
              <a:rPr lang="en-US" dirty="0"/>
              <a:t>U</a:t>
            </a:r>
          </a:p>
          <a:p>
            <a:r>
              <a:rPr lang="en-US" dirty="0"/>
              <a:t>P</a:t>
            </a:r>
          </a:p>
        </p:txBody>
      </p:sp>
      <p:sp>
        <p:nvSpPr>
          <p:cNvPr id="6" name="TextBox 5"/>
          <p:cNvSpPr txBox="1"/>
          <p:nvPr/>
        </p:nvSpPr>
        <p:spPr>
          <a:xfrm>
            <a:off x="609600" y="4495800"/>
            <a:ext cx="5686172" cy="646331"/>
          </a:xfrm>
          <a:prstGeom prst="rect">
            <a:avLst/>
          </a:prstGeom>
          <a:solidFill>
            <a:schemeClr val="accent1">
              <a:lumMod val="40000"/>
              <a:lumOff val="60000"/>
            </a:schemeClr>
          </a:solidFill>
        </p:spPr>
        <p:txBody>
          <a:bodyPr wrap="none" rtlCol="0">
            <a:spAutoFit/>
          </a:bodyPr>
          <a:lstStyle/>
          <a:p>
            <a:r>
              <a:rPr lang="en-US" dirty="0" smtClean="0"/>
              <a:t>What words might English learners have difficulty</a:t>
            </a:r>
          </a:p>
          <a:p>
            <a:r>
              <a:rPr lang="en-US" dirty="0" smtClean="0"/>
              <a:t>understanding?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1371600" y="152400"/>
            <a:ext cx="6172200" cy="990600"/>
          </a:xfrm>
        </p:spPr>
        <p:txBody>
          <a:bodyPr/>
          <a:lstStyle/>
          <a:p>
            <a:pPr algn="ctr"/>
            <a:r>
              <a:rPr lang="en-US" smtClean="0">
                <a:ea typeface="ＭＳ Ｐゴシック" pitchFamily="-65" charset="-128"/>
                <a:cs typeface="ＭＳ Ｐゴシック" pitchFamily="-65" charset="-128"/>
              </a:rPr>
              <a:t>Language Objectives</a:t>
            </a:r>
          </a:p>
        </p:txBody>
      </p:sp>
      <p:graphicFrame>
        <p:nvGraphicFramePr>
          <p:cNvPr id="32770" name="Object 2"/>
          <p:cNvGraphicFramePr>
            <a:graphicFrameLocks noChangeAspect="1"/>
          </p:cNvGraphicFramePr>
          <p:nvPr/>
        </p:nvGraphicFramePr>
        <p:xfrm>
          <a:off x="914400" y="2590800"/>
          <a:ext cx="7696200" cy="3314700"/>
        </p:xfrm>
        <a:graphic>
          <a:graphicData uri="http://schemas.openxmlformats.org/presentationml/2006/ole">
            <mc:AlternateContent xmlns:mc="http://schemas.openxmlformats.org/markup-compatibility/2006">
              <mc:Choice xmlns:v="urn:schemas-microsoft-com:vml" Requires="v">
                <p:oleObj spid="_x0000_s32771" name="Document" r:id="rId5" imgW="24634921" imgH="6400000" progId="Word.Document.12">
                  <p:embed/>
                </p:oleObj>
              </mc:Choice>
              <mc:Fallback>
                <p:oleObj name="Document" r:id="rId5" imgW="24634921" imgH="6400000" progId="Word.Document.1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590800"/>
                        <a:ext cx="76962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2772" name="TextBox 4"/>
          <p:cNvSpPr txBox="1">
            <a:spLocks noChangeArrowheads="1"/>
          </p:cNvSpPr>
          <p:nvPr/>
        </p:nvSpPr>
        <p:spPr bwMode="auto">
          <a:xfrm>
            <a:off x="457200" y="1905000"/>
            <a:ext cx="8224838" cy="457200"/>
          </a:xfrm>
          <a:prstGeom prst="rect">
            <a:avLst/>
          </a:prstGeom>
          <a:noFill/>
          <a:ln w="9525">
            <a:noFill/>
            <a:miter lim="800000"/>
            <a:headEnd/>
            <a:tailEnd/>
          </a:ln>
        </p:spPr>
        <p:txBody>
          <a:bodyPr>
            <a:prstTxWarp prst="textNoShape">
              <a:avLst/>
            </a:prstTxWarp>
            <a:spAutoFit/>
          </a:bodyPr>
          <a:lstStyle/>
          <a:p>
            <a:r>
              <a:rPr lang="en-US" sz="2400"/>
              <a:t>Objectives should be written for all four modalities:</a:t>
            </a:r>
          </a:p>
        </p:txBody>
      </p:sp>
      <p:pic>
        <p:nvPicPr>
          <p:cNvPr id="32773" name="Picture 40" descr="CaMSP_Logo-v7_Color"/>
          <p:cNvPicPr>
            <a:picLocks noChangeAspect="1" noChangeArrowheads="1"/>
          </p:cNvPicPr>
          <p:nvPr/>
        </p:nvPicPr>
        <p:blipFill>
          <a:blip r:embed="rId7"/>
          <a:srcRect/>
          <a:stretch>
            <a:fillRect/>
          </a:stretch>
        </p:blipFill>
        <p:spPr bwMode="auto">
          <a:xfrm>
            <a:off x="7543800" y="304800"/>
            <a:ext cx="1295400" cy="854075"/>
          </a:xfrm>
          <a:prstGeom prst="rect">
            <a:avLst/>
          </a:prstGeom>
          <a:noFill/>
          <a:ln w="9525">
            <a:noFill/>
            <a:miter lim="800000"/>
            <a:headEnd/>
            <a:tailEnd/>
          </a:ln>
        </p:spPr>
      </p:pic>
      <p:pic>
        <p:nvPicPr>
          <p:cNvPr id="32774" name="Picture 36" descr="ccss_logo_JPEG_small"/>
          <p:cNvPicPr>
            <a:picLocks noChangeAspect="1" noChangeArrowheads="1"/>
          </p:cNvPicPr>
          <p:nvPr/>
        </p:nvPicPr>
        <p:blipFill>
          <a:blip r:embed="rId8"/>
          <a:srcRect/>
          <a:stretch>
            <a:fillRect/>
          </a:stretch>
        </p:blipFill>
        <p:spPr bwMode="auto">
          <a:xfrm>
            <a:off x="152400" y="146050"/>
            <a:ext cx="990600" cy="96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533400"/>
            <a:ext cx="6172200" cy="685800"/>
          </a:xfrm>
        </p:spPr>
        <p:txBody>
          <a:bodyPr/>
          <a:lstStyle/>
          <a:p>
            <a:r>
              <a:rPr lang="en-US" smtClean="0">
                <a:ea typeface="ＭＳ Ｐゴシック" pitchFamily="-65" charset="-128"/>
                <a:cs typeface="ＭＳ Ｐゴシック" pitchFamily="-65" charset="-128"/>
              </a:rPr>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  </a:t>
            </a:r>
            <a:br>
              <a:rPr lang="en-US" smtClean="0">
                <a:ea typeface="ＭＳ Ｐゴシック" pitchFamily="-65" charset="-128"/>
                <a:cs typeface="ＭＳ Ｐゴシック" pitchFamily="-65" charset="-128"/>
              </a:rPr>
            </a:br>
            <a:endParaRPr lang="en-US" smtClean="0">
              <a:ea typeface="ＭＳ Ｐゴシック" pitchFamily="-65" charset="-128"/>
              <a:cs typeface="ＭＳ Ｐゴシック" pitchFamily="-65" charset="-128"/>
            </a:endParaRPr>
          </a:p>
        </p:txBody>
      </p:sp>
      <p:sp>
        <p:nvSpPr>
          <p:cNvPr id="34819" name="Content Placeholder 2"/>
          <p:cNvSpPr>
            <a:spLocks noGrp="1"/>
          </p:cNvSpPr>
          <p:nvPr>
            <p:ph sz="quarter" idx="1"/>
          </p:nvPr>
        </p:nvSpPr>
        <p:spPr>
          <a:xfrm>
            <a:off x="612775" y="1600200"/>
            <a:ext cx="8153400" cy="4495800"/>
          </a:xfrm>
        </p:spPr>
        <p:txBody>
          <a:bodyPr/>
          <a:lstStyle/>
          <a:p>
            <a:r>
              <a:rPr lang="en-US">
                <a:ea typeface="ＭＳ Ｐゴシック" pitchFamily="-65" charset="-128"/>
                <a:cs typeface="ＭＳ Ｐゴシック" pitchFamily="-65" charset="-128"/>
              </a:rPr>
              <a:t>Identify what students should know about English and do with it in a particular </a:t>
            </a:r>
            <a:r>
              <a:rPr lang="en-US" i="1">
                <a:ea typeface="ＭＳ Ｐゴシック" pitchFamily="-65" charset="-128"/>
                <a:cs typeface="ＭＳ Ｐゴシック" pitchFamily="-65" charset="-128"/>
              </a:rPr>
              <a:t>task</a:t>
            </a:r>
            <a:r>
              <a:rPr lang="en-US">
                <a:ea typeface="ＭＳ Ｐゴシック" pitchFamily="-65" charset="-128"/>
                <a:cs typeface="ＭＳ Ｐゴシック" pitchFamily="-65" charset="-128"/>
              </a:rPr>
              <a:t>.</a:t>
            </a:r>
          </a:p>
          <a:p>
            <a:r>
              <a:rPr lang="en-US">
                <a:ea typeface="ＭＳ Ｐゴシック" pitchFamily="-65" charset="-128"/>
                <a:cs typeface="ＭＳ Ｐゴシック" pitchFamily="-65" charset="-128"/>
              </a:rPr>
              <a:t>Support the students’</a:t>
            </a:r>
            <a:r>
              <a:rPr lang="en-US" altLang="ja-JP">
                <a:ea typeface="HGPｺﾞｼｯｸE" charset="0"/>
                <a:cs typeface="HGPｺﾞｼｯｸE" charset="0"/>
              </a:rPr>
              <a:t> development of English.</a:t>
            </a:r>
          </a:p>
          <a:p>
            <a:r>
              <a:rPr lang="en-US">
                <a:ea typeface="ＭＳ Ｐゴシック" pitchFamily="-65" charset="-128"/>
                <a:cs typeface="ＭＳ Ｐゴシック" pitchFamily="-65" charset="-128"/>
              </a:rPr>
              <a:t>Language objectives help students learn language that supports their learning in math classes </a:t>
            </a:r>
            <a:r>
              <a:rPr lang="en-US">
                <a:solidFill>
                  <a:srgbClr val="FF0000"/>
                </a:solidFill>
                <a:ea typeface="ＭＳ Ｐゴシック" pitchFamily="-65" charset="-128"/>
                <a:cs typeface="ＭＳ Ｐゴシック" pitchFamily="-65" charset="-128"/>
              </a:rPr>
              <a:t>as well as in other contexts.</a:t>
            </a:r>
          </a:p>
          <a:p>
            <a:r>
              <a:rPr lang="en-US">
                <a:ea typeface="ＭＳ Ｐゴシック" pitchFamily="-65" charset="-128"/>
                <a:cs typeface="ＭＳ Ｐゴシック" pitchFamily="-65" charset="-128"/>
              </a:rPr>
              <a:t>Language objectives include a </a:t>
            </a:r>
            <a:r>
              <a:rPr lang="en-US">
                <a:solidFill>
                  <a:srgbClr val="FF0000"/>
                </a:solidFill>
                <a:ea typeface="ＭＳ Ｐゴシック" pitchFamily="-65" charset="-128"/>
                <a:cs typeface="ＭＳ Ｐゴシック" pitchFamily="-65" charset="-128"/>
              </a:rPr>
              <a:t>verb</a:t>
            </a:r>
            <a:r>
              <a:rPr lang="en-US">
                <a:ea typeface="ＭＳ Ｐゴシック" pitchFamily="-65" charset="-128"/>
                <a:cs typeface="ＭＳ Ｐゴシック" pitchFamily="-65" charset="-128"/>
              </a:rPr>
              <a:t> (or </a:t>
            </a:r>
            <a:r>
              <a:rPr lang="en-US">
                <a:solidFill>
                  <a:srgbClr val="FF0000"/>
                </a:solidFill>
                <a:ea typeface="ＭＳ Ｐゴシック" pitchFamily="-65" charset="-128"/>
                <a:cs typeface="ＭＳ Ｐゴシック" pitchFamily="-65" charset="-128"/>
              </a:rPr>
              <a:t>verb phrase</a:t>
            </a:r>
            <a:r>
              <a:rPr lang="en-US">
                <a:ea typeface="ＭＳ Ｐゴシック" pitchFamily="-65" charset="-128"/>
                <a:cs typeface="ＭＳ Ｐゴシック" pitchFamily="-65" charset="-128"/>
              </a:rPr>
              <a:t>).</a:t>
            </a:r>
          </a:p>
        </p:txBody>
      </p:sp>
      <p:pic>
        <p:nvPicPr>
          <p:cNvPr id="34820"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34821" name="Rectangle 5"/>
          <p:cNvSpPr>
            <a:spLocks noChangeArrowheads="1"/>
          </p:cNvSpPr>
          <p:nvPr/>
        </p:nvSpPr>
        <p:spPr bwMode="auto">
          <a:xfrm>
            <a:off x="1371600" y="6248400"/>
            <a:ext cx="6248400" cy="369888"/>
          </a:xfrm>
          <a:prstGeom prst="rect">
            <a:avLst/>
          </a:prstGeom>
          <a:noFill/>
          <a:ln w="9525">
            <a:noFill/>
            <a:miter lim="800000"/>
            <a:headEnd/>
            <a:tailEnd/>
          </a:ln>
        </p:spPr>
        <p:txBody>
          <a:bodyPr>
            <a:prstTxWarp prst="textNoShape">
              <a:avLst/>
            </a:prstTxWarp>
            <a:spAutoFit/>
          </a:bodyPr>
          <a:lstStyle/>
          <a:p>
            <a:pPr eaLnBrk="0" hangingPunct="0"/>
            <a:r>
              <a:rPr lang="en-US" b="0" dirty="0">
                <a:solidFill>
                  <a:srgbClr val="FF6600"/>
                </a:solidFill>
              </a:rPr>
              <a:t>Handout: Developing Effective Language Objectives</a:t>
            </a:r>
          </a:p>
        </p:txBody>
      </p:sp>
      <p:sp>
        <p:nvSpPr>
          <p:cNvPr id="34822" name="TextBox 6"/>
          <p:cNvSpPr txBox="1">
            <a:spLocks noChangeArrowheads="1"/>
          </p:cNvSpPr>
          <p:nvPr/>
        </p:nvSpPr>
        <p:spPr bwMode="auto">
          <a:xfrm>
            <a:off x="1600200" y="381000"/>
            <a:ext cx="5562600" cy="769938"/>
          </a:xfrm>
          <a:prstGeom prst="rect">
            <a:avLst/>
          </a:prstGeom>
          <a:noFill/>
          <a:ln w="9525">
            <a:noFill/>
            <a:miter lim="800000"/>
            <a:headEnd/>
            <a:tailEnd/>
          </a:ln>
        </p:spPr>
        <p:txBody>
          <a:bodyPr>
            <a:prstTxWarp prst="textNoShape">
              <a:avLst/>
            </a:prstTxWarp>
            <a:spAutoFit/>
          </a:bodyPr>
          <a:lstStyle/>
          <a:p>
            <a:r>
              <a:rPr lang="en-US" sz="4400" b="0">
                <a:solidFill>
                  <a:schemeClr val="tx2"/>
                </a:solidFill>
                <a:latin typeface="Tw Cen MT" pitchFamily="-65" charset="-18"/>
              </a:rPr>
              <a:t>Language Objectives</a:t>
            </a:r>
          </a:p>
        </p:txBody>
      </p:sp>
      <p:pic>
        <p:nvPicPr>
          <p:cNvPr id="34823" name="Picture 36" descr="ccss_logo_JPEG_small"/>
          <p:cNvPicPr>
            <a:picLocks noChangeAspect="1" noChangeArrowheads="1"/>
          </p:cNvPicPr>
          <p:nvPr/>
        </p:nvPicPr>
        <p:blipFill>
          <a:blip r:embed="rId5"/>
          <a:srcRect/>
          <a:stretch>
            <a:fillRect/>
          </a:stretch>
        </p:blipFill>
        <p:spPr bwMode="auto">
          <a:xfrm>
            <a:off x="152400" y="146050"/>
            <a:ext cx="990600" cy="965200"/>
          </a:xfrm>
          <a:prstGeom prst="rect">
            <a:avLst/>
          </a:prstGeom>
          <a:noFill/>
          <a:ln w="9525">
            <a:noFill/>
            <a:miter lim="800000"/>
            <a:headEnd/>
            <a:tailEnd/>
          </a:ln>
        </p:spPr>
      </p:pic>
      <p:pic>
        <p:nvPicPr>
          <p:cNvPr id="34824" name="Picture 40" descr="CaMSP_Logo-v7_Color"/>
          <p:cNvPicPr>
            <a:picLocks noChangeAspect="1" noChangeArrowheads="1"/>
          </p:cNvPicPr>
          <p:nvPr/>
        </p:nvPicPr>
        <p:blipFill>
          <a:blip r:embed="rId6"/>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219200" y="228600"/>
            <a:ext cx="6324600" cy="990600"/>
          </a:xfrm>
        </p:spPr>
        <p:txBody>
          <a:bodyPr/>
          <a:lstStyle/>
          <a:p>
            <a:r>
              <a:rPr lang="en-US" sz="3600">
                <a:ea typeface="ＭＳ Ｐゴシック" pitchFamily="-65" charset="-128"/>
                <a:cs typeface="ＭＳ Ｐゴシック" pitchFamily="-65" charset="-128"/>
              </a:rPr>
              <a:t>Task-Based Language Objectives</a:t>
            </a:r>
          </a:p>
        </p:txBody>
      </p:sp>
      <p:sp>
        <p:nvSpPr>
          <p:cNvPr id="36867" name="Content Placeholder 2"/>
          <p:cNvSpPr>
            <a:spLocks noGrp="1"/>
          </p:cNvSpPr>
          <p:nvPr>
            <p:ph sz="quarter" idx="1"/>
          </p:nvPr>
        </p:nvSpPr>
        <p:spPr>
          <a:xfrm>
            <a:off x="381000" y="1600200"/>
            <a:ext cx="8305800" cy="4486275"/>
          </a:xfrm>
        </p:spPr>
        <p:txBody>
          <a:bodyPr/>
          <a:lstStyle/>
          <a:p>
            <a:r>
              <a:rPr lang="en-US">
                <a:ea typeface="ＭＳ Ｐゴシック" pitchFamily="-65" charset="-128"/>
                <a:cs typeface="ＭＳ Ｐゴシック" pitchFamily="-65" charset="-128"/>
              </a:rPr>
              <a:t>Task-based language objectives specify the </a:t>
            </a:r>
            <a:r>
              <a:rPr lang="en-US">
                <a:solidFill>
                  <a:srgbClr val="FF0000"/>
                </a:solidFill>
                <a:ea typeface="ＭＳ Ｐゴシック" pitchFamily="-65" charset="-128"/>
                <a:cs typeface="ＭＳ Ｐゴシック" pitchFamily="-65" charset="-128"/>
              </a:rPr>
              <a:t>language students need to learn to complete tasks in mathematics </a:t>
            </a:r>
            <a:r>
              <a:rPr lang="en-US">
                <a:ea typeface="ＭＳ Ｐゴシック" pitchFamily="-65" charset="-128"/>
                <a:cs typeface="ＭＳ Ｐゴシック" pitchFamily="-65" charset="-128"/>
              </a:rPr>
              <a:t>classes.</a:t>
            </a:r>
          </a:p>
          <a:p>
            <a:r>
              <a:rPr lang="en-US">
                <a:ea typeface="ＭＳ Ｐゴシック" pitchFamily="-65" charset="-128"/>
                <a:cs typeface="ＭＳ Ｐゴシック" pitchFamily="-65" charset="-128"/>
              </a:rPr>
              <a:t>Language objectives emphasize the development of </a:t>
            </a:r>
            <a:r>
              <a:rPr lang="en-US">
                <a:solidFill>
                  <a:srgbClr val="FF0000"/>
                </a:solidFill>
                <a:ea typeface="ＭＳ Ｐゴシック" pitchFamily="-65" charset="-128"/>
                <a:cs typeface="ＭＳ Ｐゴシック" pitchFamily="-65" charset="-128"/>
              </a:rPr>
              <a:t>expressive</a:t>
            </a:r>
            <a:r>
              <a:rPr lang="en-US">
                <a:ea typeface="ＭＳ Ｐゴシック" pitchFamily="-65" charset="-128"/>
                <a:cs typeface="ＭＳ Ｐゴシック" pitchFamily="-65" charset="-128"/>
              </a:rPr>
              <a:t> and </a:t>
            </a:r>
            <a:r>
              <a:rPr lang="en-US">
                <a:solidFill>
                  <a:srgbClr val="FF0000"/>
                </a:solidFill>
                <a:ea typeface="ＭＳ Ｐゴシック" pitchFamily="-65" charset="-128"/>
                <a:cs typeface="ＭＳ Ｐゴシック" pitchFamily="-65" charset="-128"/>
              </a:rPr>
              <a:t>receptive</a:t>
            </a:r>
            <a:r>
              <a:rPr lang="en-US">
                <a:ea typeface="ＭＳ Ｐゴシック" pitchFamily="-65" charset="-128"/>
                <a:cs typeface="ＭＳ Ｐゴシック" pitchFamily="-65" charset="-128"/>
              </a:rPr>
              <a:t> language skills.  </a:t>
            </a:r>
          </a:p>
          <a:p>
            <a:r>
              <a:rPr lang="en-US">
                <a:ea typeface="ＭＳ Ｐゴシック" pitchFamily="-65" charset="-128"/>
                <a:cs typeface="ＭＳ Ｐゴシック" pitchFamily="-65" charset="-128"/>
              </a:rPr>
              <a:t>Language objectives are </a:t>
            </a:r>
            <a:r>
              <a:rPr lang="en-US">
                <a:solidFill>
                  <a:srgbClr val="FF0000"/>
                </a:solidFill>
                <a:ea typeface="ＭＳ Ｐゴシック" pitchFamily="-65" charset="-128"/>
                <a:cs typeface="ＭＳ Ｐゴシック" pitchFamily="-65" charset="-128"/>
              </a:rPr>
              <a:t>obtainable</a:t>
            </a:r>
            <a:r>
              <a:rPr lang="en-US">
                <a:ea typeface="ＭＳ Ｐゴシック" pitchFamily="-65" charset="-128"/>
                <a:cs typeface="ＭＳ Ｐゴシック" pitchFamily="-65" charset="-128"/>
              </a:rPr>
              <a:t>.  </a:t>
            </a:r>
          </a:p>
          <a:p>
            <a:r>
              <a:rPr lang="en-US">
                <a:ea typeface="ＭＳ Ｐゴシック" pitchFamily="-65" charset="-128"/>
                <a:cs typeface="ＭＳ Ｐゴシック" pitchFamily="-65" charset="-128"/>
              </a:rPr>
              <a:t>Language objectives are </a:t>
            </a:r>
            <a:r>
              <a:rPr lang="en-US">
                <a:solidFill>
                  <a:srgbClr val="FF0000"/>
                </a:solidFill>
                <a:ea typeface="ＭＳ Ｐゴシック" pitchFamily="-65" charset="-128"/>
                <a:cs typeface="ＭＳ Ｐゴシック" pitchFamily="-65" charset="-128"/>
              </a:rPr>
              <a:t>measurable</a:t>
            </a:r>
            <a:r>
              <a:rPr lang="en-US">
                <a:ea typeface="ＭＳ Ｐゴシック" pitchFamily="-65" charset="-128"/>
                <a:cs typeface="ＭＳ Ｐゴシック" pitchFamily="-65" charset="-128"/>
              </a:rPr>
              <a:t>.</a:t>
            </a:r>
          </a:p>
          <a:p>
            <a:r>
              <a:rPr lang="en-US">
                <a:ea typeface="ＭＳ Ｐゴシック" pitchFamily="-65" charset="-128"/>
                <a:cs typeface="ＭＳ Ｐゴシック" pitchFamily="-65" charset="-128"/>
              </a:rPr>
              <a:t>Language objectives support the </a:t>
            </a:r>
            <a:r>
              <a:rPr lang="en-US">
                <a:solidFill>
                  <a:srgbClr val="FF0000"/>
                </a:solidFill>
                <a:ea typeface="ＭＳ Ｐゴシック" pitchFamily="-65" charset="-128"/>
                <a:cs typeface="ＭＳ Ｐゴシック" pitchFamily="-65" charset="-128"/>
              </a:rPr>
              <a:t>Common Core State Standards. </a:t>
            </a:r>
          </a:p>
          <a:p>
            <a:endParaRPr lang="en-US">
              <a:ea typeface="ＭＳ Ｐゴシック" pitchFamily="-65" charset="-128"/>
              <a:cs typeface="ＭＳ Ｐゴシック" pitchFamily="-65" charset="-128"/>
            </a:endParaRPr>
          </a:p>
        </p:txBody>
      </p:sp>
      <p:pic>
        <p:nvPicPr>
          <p:cNvPr id="36868" name="Picture 36" descr="ccss_logo_JPEG_small"/>
          <p:cNvPicPr>
            <a:picLocks noChangeAspect="1" noChangeArrowheads="1"/>
          </p:cNvPicPr>
          <p:nvPr/>
        </p:nvPicPr>
        <p:blipFill>
          <a:blip r:embed="rId3"/>
          <a:srcRect/>
          <a:stretch>
            <a:fillRect/>
          </a:stretch>
        </p:blipFill>
        <p:spPr bwMode="auto">
          <a:xfrm>
            <a:off x="152400" y="146050"/>
            <a:ext cx="990600" cy="965200"/>
          </a:xfrm>
          <a:prstGeom prst="rect">
            <a:avLst/>
          </a:prstGeom>
          <a:noFill/>
          <a:ln w="9525">
            <a:noFill/>
            <a:miter lim="800000"/>
            <a:headEnd/>
            <a:tailEnd/>
          </a:ln>
        </p:spPr>
      </p:pic>
      <p:pic>
        <p:nvPicPr>
          <p:cNvPr id="36869"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Grp="1" noChangeArrowheads="1"/>
          </p:cNvSpPr>
          <p:nvPr>
            <p:ph type="ctrTitle" idx="4294967295"/>
          </p:nvPr>
        </p:nvSpPr>
        <p:spPr>
          <a:xfrm>
            <a:off x="381000" y="990600"/>
            <a:ext cx="8534400" cy="1905000"/>
          </a:xfrm>
        </p:spPr>
        <p:txBody>
          <a:bodyPr anchor="b"/>
          <a:lstStyle/>
          <a:p>
            <a:pPr eaLnBrk="1" hangingPunct="1"/>
            <a:r>
              <a:rPr lang="en-US" sz="3600">
                <a:ea typeface="ＭＳ Ｐゴシック" pitchFamily="-65" charset="-128"/>
                <a:cs typeface="ＭＳ Ｐゴシック" pitchFamily="-65" charset="-128"/>
              </a:rPr>
              <a:t>PREPARING FOR SUCCESS IN ALGEBRA</a:t>
            </a:r>
            <a:r>
              <a:rPr lang="en-US" sz="3200">
                <a:ea typeface="ＭＳ Ｐゴシック" pitchFamily="-65" charset="-128"/>
                <a:cs typeface="ＭＳ Ｐゴシック" pitchFamily="-65" charset="-128"/>
              </a:rPr>
              <a:t/>
            </a:r>
            <a:br>
              <a:rPr lang="en-US" sz="3200">
                <a:ea typeface="ＭＳ Ｐゴシック" pitchFamily="-65" charset="-128"/>
                <a:cs typeface="ＭＳ Ｐゴシック" pitchFamily="-65" charset="-128"/>
              </a:rPr>
            </a:br>
            <a:r>
              <a:rPr lang="en-US" sz="3200">
                <a:ea typeface="ＭＳ Ｐゴシック" pitchFamily="-65" charset="-128"/>
                <a:cs typeface="ＭＳ Ｐゴシック" pitchFamily="-65" charset="-128"/>
              </a:rPr>
              <a:t>DEMONSTRATION CENTER </a:t>
            </a:r>
            <a:endParaRPr lang="en-US" sz="2800">
              <a:ea typeface="ＭＳ Ｐゴシック" pitchFamily="-65" charset="-128"/>
              <a:cs typeface="ＭＳ Ｐゴシック" pitchFamily="-65" charset="-128"/>
            </a:endParaRPr>
          </a:p>
        </p:txBody>
      </p:sp>
      <p:sp>
        <p:nvSpPr>
          <p:cNvPr id="20483" name="Rectangle 3"/>
          <p:cNvSpPr>
            <a:spLocks noGrp="1" noChangeArrowheads="1"/>
          </p:cNvSpPr>
          <p:nvPr>
            <p:ph type="subTitle" idx="4294967295"/>
          </p:nvPr>
        </p:nvSpPr>
        <p:spPr>
          <a:xfrm>
            <a:off x="4191000" y="3124200"/>
            <a:ext cx="4724400" cy="1822450"/>
          </a:xfrm>
        </p:spPr>
        <p:txBody>
          <a:bodyPr anchor="ctr"/>
          <a:lstStyle/>
          <a:p>
            <a:pPr marL="288925" indent="-288925" eaLnBrk="1" hangingPunct="1">
              <a:lnSpc>
                <a:spcPct val="90000"/>
              </a:lnSpc>
              <a:buFont typeface="Wingdings" pitchFamily="-65" charset="2"/>
              <a:buNone/>
            </a:pPr>
            <a:r>
              <a:rPr lang="en-US" sz="2000" b="1" i="1">
                <a:solidFill>
                  <a:srgbClr val="FFFFFF"/>
                </a:solidFill>
                <a:ea typeface="ＭＳ Ｐゴシック" pitchFamily="-65" charset="-128"/>
                <a:cs typeface="ＭＳ Ｐゴシック" pitchFamily="-65" charset="-128"/>
              </a:rPr>
              <a:t>A Collaboration among:</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Los Angeles USD</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University of California, San Diego</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San Diego State University</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University of California, Irvine</a:t>
            </a:r>
          </a:p>
        </p:txBody>
      </p:sp>
      <p:pic>
        <p:nvPicPr>
          <p:cNvPr id="20484" name="Picture 14"/>
          <p:cNvPicPr>
            <a:picLocks noChangeAspect="1" noChangeArrowheads="1"/>
          </p:cNvPicPr>
          <p:nvPr/>
        </p:nvPicPr>
        <p:blipFill>
          <a:blip r:embed="rId3"/>
          <a:srcRect/>
          <a:stretch>
            <a:fillRect/>
          </a:stretch>
        </p:blipFill>
        <p:spPr bwMode="auto">
          <a:xfrm>
            <a:off x="7924800" y="5943600"/>
            <a:ext cx="914400" cy="727075"/>
          </a:xfrm>
          <a:prstGeom prst="rect">
            <a:avLst/>
          </a:prstGeom>
          <a:noFill/>
          <a:ln w="9525">
            <a:noFill/>
            <a:miter lim="800000"/>
            <a:headEnd/>
            <a:tailEnd/>
          </a:ln>
        </p:spPr>
      </p:pic>
      <p:pic>
        <p:nvPicPr>
          <p:cNvPr id="20485" name="Picture 10" descr="UCSD-Yellow.e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3886200" y="5943600"/>
            <a:ext cx="904875" cy="914400"/>
          </a:xfrm>
          <a:prstGeom prst="rect">
            <a:avLst/>
          </a:prstGeom>
          <a:noFill/>
          <a:ln w="9525">
            <a:noFill/>
            <a:miter lim="800000"/>
            <a:headEnd/>
            <a:tailEnd/>
          </a:ln>
        </p:spPr>
      </p:pic>
      <p:pic>
        <p:nvPicPr>
          <p:cNvPr id="20486" name="Picture 9" descr="CaMSP_Logo-v7_Color.jpg"/>
          <p:cNvPicPr>
            <a:picLocks noChangeAspect="1"/>
          </p:cNvPicPr>
          <p:nvPr/>
        </p:nvPicPr>
        <p:blipFill>
          <a:blip r:embed="rId6"/>
          <a:srcRect/>
          <a:stretch>
            <a:fillRect/>
          </a:stretch>
        </p:blipFill>
        <p:spPr bwMode="auto">
          <a:xfrm>
            <a:off x="457200" y="3810000"/>
            <a:ext cx="2057400" cy="1354138"/>
          </a:xfrm>
          <a:prstGeom prst="rect">
            <a:avLst/>
          </a:prstGeom>
          <a:noFill/>
          <a:ln w="9525">
            <a:noFill/>
            <a:miter lim="800000"/>
            <a:headEnd/>
            <a:tailEnd/>
          </a:ln>
        </p:spPr>
      </p:pic>
      <p:pic>
        <p:nvPicPr>
          <p:cNvPr id="20487" name="Picture 9" descr="SDMP-NewLogo.jpg"/>
          <p:cNvPicPr>
            <a:picLocks noChangeAspect="1"/>
          </p:cNvPicPr>
          <p:nvPr/>
        </p:nvPicPr>
        <p:blipFill>
          <a:blip r:embed="rId7"/>
          <a:srcRect/>
          <a:stretch>
            <a:fillRect/>
          </a:stretch>
        </p:blipFill>
        <p:spPr bwMode="auto">
          <a:xfrm>
            <a:off x="6553200" y="5943600"/>
            <a:ext cx="914400" cy="854075"/>
          </a:xfrm>
          <a:prstGeom prst="rect">
            <a:avLst/>
          </a:prstGeom>
          <a:noFill/>
          <a:ln w="9525">
            <a:noFill/>
            <a:miter lim="800000"/>
            <a:headEnd/>
            <a:tailEnd/>
          </a:ln>
        </p:spPr>
      </p:pic>
      <p:pic>
        <p:nvPicPr>
          <p:cNvPr id="20488" name="Picture 9" descr="ccss_logo_JPEG_small"/>
          <p:cNvPicPr>
            <a:picLocks noChangeAspect="1" noChangeArrowheads="1"/>
          </p:cNvPicPr>
          <p:nvPr/>
        </p:nvPicPr>
        <p:blipFill>
          <a:blip r:embed="rId8"/>
          <a:srcRect/>
          <a:stretch>
            <a:fillRect/>
          </a:stretch>
        </p:blipFill>
        <p:spPr bwMode="auto">
          <a:xfrm>
            <a:off x="5334000" y="5975350"/>
            <a:ext cx="904875" cy="88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90600" y="228600"/>
            <a:ext cx="6705600" cy="990600"/>
          </a:xfrm>
        </p:spPr>
        <p:txBody>
          <a:bodyPr/>
          <a:lstStyle/>
          <a:p>
            <a:pPr algn="ctr"/>
            <a:r>
              <a:rPr lang="en-US" sz="4000">
                <a:ea typeface="ＭＳ Ｐゴシック" pitchFamily="-65" charset="-128"/>
                <a:cs typeface="ＭＳ Ｐゴシック" pitchFamily="-65" charset="-128"/>
              </a:rPr>
              <a:t>Sample Language Objectives</a:t>
            </a:r>
          </a:p>
        </p:txBody>
      </p:sp>
      <p:sp>
        <p:nvSpPr>
          <p:cNvPr id="38915" name="Content Placeholder 2"/>
          <p:cNvSpPr>
            <a:spLocks noGrp="1"/>
          </p:cNvSpPr>
          <p:nvPr>
            <p:ph sz="quarter" idx="1"/>
          </p:nvPr>
        </p:nvSpPr>
        <p:spPr>
          <a:xfrm>
            <a:off x="152400" y="1600200"/>
            <a:ext cx="8610600" cy="3048000"/>
          </a:xfrm>
        </p:spPr>
        <p:txBody>
          <a:bodyPr/>
          <a:lstStyle/>
          <a:p>
            <a:r>
              <a:rPr lang="en-US" dirty="0">
                <a:ea typeface="ＭＳ Ｐゴシック" pitchFamily="-65" charset="-128"/>
                <a:cs typeface="ＭＳ Ｐゴシック" pitchFamily="-65" charset="-128"/>
              </a:rPr>
              <a:t>Students will </a:t>
            </a:r>
            <a:r>
              <a:rPr lang="en-US" b="1" i="1" dirty="0">
                <a:ea typeface="ＭＳ Ｐゴシック" pitchFamily="-65" charset="-128"/>
                <a:cs typeface="ＭＳ Ｐゴシック" pitchFamily="-65" charset="-128"/>
              </a:rPr>
              <a:t>describe</a:t>
            </a:r>
            <a:r>
              <a:rPr lang="en-US" dirty="0">
                <a:ea typeface="ＭＳ Ｐゴシック" pitchFamily="-65" charset="-128"/>
                <a:cs typeface="ＭＳ Ｐゴシック" pitchFamily="-65" charset="-128"/>
              </a:rPr>
              <a:t> </a:t>
            </a:r>
            <a:r>
              <a:rPr lang="en-US" u="sng" dirty="0">
                <a:ea typeface="ＭＳ Ｐゴシック" pitchFamily="-65" charset="-128"/>
                <a:cs typeface="ＭＳ Ｐゴシック" pitchFamily="-65" charset="-128"/>
              </a:rPr>
              <a:t>their solutions to</a:t>
            </a:r>
            <a:r>
              <a:rPr lang="en-US" u="sng" dirty="0" smtClean="0">
                <a:ea typeface="ＭＳ Ｐゴシック" pitchFamily="-65" charset="-128"/>
                <a:cs typeface="ＭＳ Ｐゴシック" pitchFamily="-65" charset="-128"/>
              </a:rPr>
              <a:t> problems </a:t>
            </a:r>
            <a:r>
              <a:rPr lang="en-US" u="sng" dirty="0">
                <a:ea typeface="ＭＳ Ｐゴシック" pitchFamily="-65" charset="-128"/>
                <a:cs typeface="ＭＳ Ｐゴシック" pitchFamily="-65" charset="-128"/>
              </a:rPr>
              <a:t>involving</a:t>
            </a:r>
            <a:r>
              <a:rPr lang="en-US" u="sng" dirty="0" smtClean="0">
                <a:ea typeface="ＭＳ Ｐゴシック" pitchFamily="-65" charset="-128"/>
                <a:cs typeface="ＭＳ Ｐゴシック" pitchFamily="-65" charset="-128"/>
              </a:rPr>
              <a:t> exponential relationships </a:t>
            </a:r>
            <a:r>
              <a:rPr lang="en-US" dirty="0" smtClean="0">
                <a:ea typeface="ＭＳ Ｐゴシック" pitchFamily="-65" charset="-128"/>
                <a:cs typeface="ＭＳ Ｐゴシック" pitchFamily="-65" charset="-128"/>
              </a:rPr>
              <a:t>using </a:t>
            </a:r>
            <a:r>
              <a:rPr lang="en-US" dirty="0">
                <a:ea typeface="ＭＳ Ｐゴシック" pitchFamily="-65" charset="-128"/>
                <a:cs typeface="ＭＳ Ｐゴシック" pitchFamily="-65" charset="-128"/>
              </a:rPr>
              <a:t>the past tense verbs: </a:t>
            </a:r>
            <a:r>
              <a:rPr lang="en-US" i="1" dirty="0">
                <a:ea typeface="ＭＳ Ｐゴシック" pitchFamily="-65" charset="-128"/>
                <a:cs typeface="ＭＳ Ｐゴシック" pitchFamily="-65" charset="-128"/>
              </a:rPr>
              <a:t>determined, concluded, found</a:t>
            </a:r>
            <a:r>
              <a:rPr lang="en-US" dirty="0">
                <a:ea typeface="ＭＳ Ｐゴシック" pitchFamily="-65" charset="-128"/>
                <a:cs typeface="ＭＳ Ｐゴシック" pitchFamily="-65" charset="-128"/>
              </a:rPr>
              <a:t>, …</a:t>
            </a:r>
          </a:p>
          <a:p>
            <a:r>
              <a:rPr lang="en-US" dirty="0">
                <a:ea typeface="ＭＳ Ｐゴシック" pitchFamily="-65" charset="-128"/>
                <a:cs typeface="ＭＳ Ｐゴシック" pitchFamily="-65" charset="-128"/>
              </a:rPr>
              <a:t>Students will </a:t>
            </a:r>
            <a:r>
              <a:rPr lang="en-US" b="1" i="1" dirty="0">
                <a:ea typeface="ＭＳ Ｐゴシック" pitchFamily="-65" charset="-128"/>
                <a:cs typeface="ＭＳ Ｐゴシック" pitchFamily="-65" charset="-128"/>
              </a:rPr>
              <a:t>compare and contrast</a:t>
            </a:r>
            <a:r>
              <a:rPr lang="en-US" dirty="0">
                <a:ea typeface="ＭＳ Ｐゴシック" pitchFamily="-65" charset="-128"/>
                <a:cs typeface="ＭＳ Ｐゴシック" pitchFamily="-65" charset="-128"/>
              </a:rPr>
              <a:t> </a:t>
            </a:r>
            <a:r>
              <a:rPr lang="en-US" u="sng" dirty="0">
                <a:ea typeface="ＭＳ Ｐゴシック" pitchFamily="-65" charset="-128"/>
                <a:cs typeface="ＭＳ Ｐゴシック" pitchFamily="-65" charset="-128"/>
              </a:rPr>
              <a:t>two graphs </a:t>
            </a:r>
            <a:r>
              <a:rPr lang="en-US" dirty="0">
                <a:ea typeface="ＭＳ Ｐゴシック" pitchFamily="-65" charset="-128"/>
                <a:cs typeface="ＭＳ Ｐゴシック" pitchFamily="-65" charset="-128"/>
              </a:rPr>
              <a:t>using </a:t>
            </a:r>
            <a:r>
              <a:rPr lang="en-US" b="1" dirty="0">
                <a:ea typeface="ＭＳ Ｐゴシック" pitchFamily="-65" charset="-128"/>
                <a:cs typeface="ＭＳ Ｐゴシック" pitchFamily="-65" charset="-128"/>
              </a:rPr>
              <a:t>transitions words</a:t>
            </a:r>
            <a:r>
              <a:rPr lang="en-US" dirty="0">
                <a:ea typeface="ＭＳ Ｐゴシック" pitchFamily="-65" charset="-128"/>
                <a:cs typeface="ＭＳ Ｐゴシック" pitchFamily="-65" charset="-128"/>
              </a:rPr>
              <a:t> </a:t>
            </a:r>
            <a:r>
              <a:rPr lang="en-US" i="1" dirty="0">
                <a:ea typeface="ＭＳ Ｐゴシック" pitchFamily="-65" charset="-128"/>
                <a:cs typeface="ＭＳ Ｐゴシック" pitchFamily="-65" charset="-128"/>
              </a:rPr>
              <a:t>on the one hand, on the other hand, however</a:t>
            </a:r>
            <a:r>
              <a:rPr lang="en-US" dirty="0">
                <a:ea typeface="ＭＳ Ｐゴシック" pitchFamily="-65" charset="-128"/>
                <a:cs typeface="ＭＳ Ｐゴシック" pitchFamily="-65" charset="-128"/>
              </a:rPr>
              <a:t>, and </a:t>
            </a:r>
            <a:r>
              <a:rPr lang="en-US" i="1" dirty="0">
                <a:ea typeface="ＭＳ Ｐゴシック" pitchFamily="-65" charset="-128"/>
                <a:cs typeface="ＭＳ Ｐゴシック" pitchFamily="-65" charset="-128"/>
              </a:rPr>
              <a:t>in contrast</a:t>
            </a:r>
            <a:r>
              <a:rPr lang="en-US" dirty="0">
                <a:ea typeface="ＭＳ Ｐゴシック" pitchFamily="-65" charset="-128"/>
                <a:cs typeface="ＭＳ Ｐゴシック" pitchFamily="-65" charset="-128"/>
              </a:rPr>
              <a:t> and the </a:t>
            </a:r>
            <a:r>
              <a:rPr lang="en-US" b="1" dirty="0">
                <a:ea typeface="ＭＳ Ｐゴシック" pitchFamily="-65" charset="-128"/>
                <a:cs typeface="ＭＳ Ｐゴシック" pitchFamily="-65" charset="-128"/>
              </a:rPr>
              <a:t>words (conjunctions)</a:t>
            </a:r>
            <a:r>
              <a:rPr lang="en-US" dirty="0">
                <a:ea typeface="ＭＳ Ｐゴシック" pitchFamily="-65" charset="-128"/>
                <a:cs typeface="ＭＳ Ｐゴシック" pitchFamily="-65" charset="-128"/>
              </a:rPr>
              <a:t> </a:t>
            </a:r>
            <a:r>
              <a:rPr lang="en-US" i="1" dirty="0">
                <a:ea typeface="ＭＳ Ｐゴシック" pitchFamily="-65" charset="-128"/>
                <a:cs typeface="ＭＳ Ｐゴシック" pitchFamily="-65" charset="-128"/>
              </a:rPr>
              <a:t>while</a:t>
            </a:r>
            <a:r>
              <a:rPr lang="en-US" dirty="0">
                <a:ea typeface="ＭＳ Ｐゴシック" pitchFamily="-65" charset="-128"/>
                <a:cs typeface="ＭＳ Ｐゴシック" pitchFamily="-65" charset="-128"/>
              </a:rPr>
              <a:t> and </a:t>
            </a:r>
            <a:r>
              <a:rPr lang="en-US" i="1" dirty="0">
                <a:ea typeface="ＭＳ Ｐゴシック" pitchFamily="-65" charset="-128"/>
                <a:cs typeface="ＭＳ Ｐゴシック" pitchFamily="-65" charset="-128"/>
              </a:rPr>
              <a:t>although</a:t>
            </a:r>
            <a:r>
              <a:rPr lang="en-US" dirty="0">
                <a:ea typeface="ＭＳ Ｐゴシック" pitchFamily="-65" charset="-128"/>
                <a:cs typeface="ＭＳ Ｐゴシック" pitchFamily="-65" charset="-128"/>
              </a:rPr>
              <a:t> as well as specific comparison structures:  </a:t>
            </a:r>
            <a:r>
              <a:rPr lang="en-US" i="1" dirty="0">
                <a:ea typeface="ＭＳ Ｐゴシック" pitchFamily="-65" charset="-128"/>
                <a:cs typeface="ＭＳ Ｐゴシック" pitchFamily="-65" charset="-128"/>
              </a:rPr>
              <a:t>more than, less than, twice as much, </a:t>
            </a:r>
            <a:r>
              <a:rPr lang="en-US" dirty="0">
                <a:ea typeface="ＭＳ Ｐゴシック" pitchFamily="-65" charset="-128"/>
                <a:cs typeface="ＭＳ Ｐゴシック" pitchFamily="-65" charset="-128"/>
              </a:rPr>
              <a:t>and </a:t>
            </a:r>
            <a:r>
              <a:rPr lang="en-US" i="1" dirty="0">
                <a:ea typeface="ＭＳ Ｐゴシック" pitchFamily="-65" charset="-128"/>
                <a:cs typeface="ＭＳ Ｐゴシック" pitchFamily="-65" charset="-128"/>
              </a:rPr>
              <a:t>the same as</a:t>
            </a:r>
            <a:r>
              <a:rPr lang="en-US" dirty="0">
                <a:ea typeface="ＭＳ Ｐゴシック" pitchFamily="-65" charset="-128"/>
                <a:cs typeface="ＭＳ Ｐゴシック" pitchFamily="-65" charset="-128"/>
              </a:rPr>
              <a:t>.</a:t>
            </a:r>
          </a:p>
          <a:p>
            <a:pPr>
              <a:buFont typeface="Wingdings" pitchFamily="-65" charset="2"/>
              <a:buNone/>
            </a:pPr>
            <a:endParaRPr lang="en-US" dirty="0">
              <a:ea typeface="ＭＳ Ｐゴシック" pitchFamily="-65" charset="-128"/>
              <a:cs typeface="ＭＳ Ｐゴシック" pitchFamily="-65" charset="-128"/>
            </a:endParaRPr>
          </a:p>
        </p:txBody>
      </p:sp>
      <p:pic>
        <p:nvPicPr>
          <p:cNvPr id="38916" name="Picture 36" descr="ccss_logo_JPEG_small"/>
          <p:cNvPicPr>
            <a:picLocks noChangeAspect="1" noChangeArrowheads="1"/>
          </p:cNvPicPr>
          <p:nvPr/>
        </p:nvPicPr>
        <p:blipFill>
          <a:blip r:embed="rId3"/>
          <a:srcRect/>
          <a:stretch>
            <a:fillRect/>
          </a:stretch>
        </p:blipFill>
        <p:spPr bwMode="auto">
          <a:xfrm>
            <a:off x="0" y="228600"/>
            <a:ext cx="990600" cy="965200"/>
          </a:xfrm>
          <a:prstGeom prst="rect">
            <a:avLst/>
          </a:prstGeom>
          <a:noFill/>
          <a:ln w="9525">
            <a:noFill/>
            <a:miter lim="800000"/>
            <a:headEnd/>
            <a:tailEnd/>
          </a:ln>
        </p:spPr>
      </p:pic>
      <p:pic>
        <p:nvPicPr>
          <p:cNvPr id="38917"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0" y="228600"/>
            <a:ext cx="6172200" cy="990600"/>
          </a:xfrm>
        </p:spPr>
        <p:txBody>
          <a:bodyPr/>
          <a:lstStyle/>
          <a:p>
            <a:r>
              <a:rPr lang="en-US" sz="4000">
                <a:ea typeface="ＭＳ Ｐゴシック" pitchFamily="-65" charset="-128"/>
                <a:cs typeface="ＭＳ Ｐゴシック" pitchFamily="-65" charset="-128"/>
              </a:rPr>
              <a:t>Sample Language Objective</a:t>
            </a:r>
          </a:p>
        </p:txBody>
      </p:sp>
      <p:sp>
        <p:nvSpPr>
          <p:cNvPr id="40963" name="Content Placeholder 2"/>
          <p:cNvSpPr>
            <a:spLocks noGrp="1"/>
          </p:cNvSpPr>
          <p:nvPr>
            <p:ph sz="quarter" idx="1"/>
          </p:nvPr>
        </p:nvSpPr>
        <p:spPr>
          <a:xfrm>
            <a:off x="612775" y="1600200"/>
            <a:ext cx="8153400" cy="4495800"/>
          </a:xfrm>
        </p:spPr>
        <p:txBody>
          <a:bodyPr/>
          <a:lstStyle/>
          <a:p>
            <a:r>
              <a:rPr lang="en-US">
                <a:ea typeface="ＭＳ Ｐゴシック" pitchFamily="-65" charset="-128"/>
                <a:cs typeface="ＭＳ Ｐゴシック" pitchFamily="-65" charset="-128"/>
              </a:rPr>
              <a:t>Students will </a:t>
            </a:r>
            <a:r>
              <a:rPr lang="en-US" b="1">
                <a:ea typeface="ＭＳ Ｐゴシック" pitchFamily="-65" charset="-128"/>
                <a:cs typeface="ＭＳ Ｐゴシック" pitchFamily="-65" charset="-128"/>
              </a:rPr>
              <a:t>revise</a:t>
            </a:r>
            <a:r>
              <a:rPr lang="en-US">
                <a:ea typeface="ＭＳ Ｐゴシック" pitchFamily="-65" charset="-128"/>
                <a:cs typeface="ＭＳ Ｐゴシック" pitchFamily="-65" charset="-128"/>
              </a:rPr>
              <a:t> </a:t>
            </a:r>
            <a:r>
              <a:rPr lang="en-US" u="sng">
                <a:ea typeface="ＭＳ Ｐゴシック" pitchFamily="-65" charset="-128"/>
                <a:cs typeface="ＭＳ Ｐゴシック" pitchFamily="-65" charset="-128"/>
              </a:rPr>
              <a:t>a paragraph</a:t>
            </a:r>
            <a:r>
              <a:rPr lang="en-US">
                <a:ea typeface="ＭＳ Ｐゴシック" pitchFamily="-65" charset="-128"/>
                <a:cs typeface="ＭＳ Ｐゴシック" pitchFamily="-65" charset="-128"/>
              </a:rPr>
              <a:t> in which they describe a quadratic equation using </a:t>
            </a:r>
            <a:r>
              <a:rPr lang="en-US" b="1">
                <a:ea typeface="ＭＳ Ｐゴシック" pitchFamily="-65" charset="-128"/>
                <a:cs typeface="ＭＳ Ｐゴシック" pitchFamily="-65" charset="-128"/>
              </a:rPr>
              <a:t>correct present tense</a:t>
            </a:r>
            <a:r>
              <a:rPr lang="en-US">
                <a:ea typeface="ＭＳ Ｐゴシック" pitchFamily="-65" charset="-128"/>
                <a:cs typeface="ＭＳ Ｐゴシック" pitchFamily="-65" charset="-128"/>
              </a:rPr>
              <a:t> </a:t>
            </a:r>
            <a:r>
              <a:rPr lang="en-US" b="1">
                <a:ea typeface="ＭＳ Ｐゴシック" pitchFamily="-65" charset="-128"/>
                <a:cs typeface="ＭＳ Ｐゴシック" pitchFamily="-65" charset="-128"/>
              </a:rPr>
              <a:t>verbs</a:t>
            </a:r>
            <a:r>
              <a:rPr lang="en-US">
                <a:ea typeface="ＭＳ Ｐゴシック" pitchFamily="-65" charset="-128"/>
                <a:cs typeface="ＭＳ Ｐゴシック" pitchFamily="-65" charset="-128"/>
              </a:rPr>
              <a:t>.</a:t>
            </a:r>
          </a:p>
          <a:p>
            <a:pPr lvl="1"/>
            <a:r>
              <a:rPr lang="en-US"/>
              <a:t>Note that language objectives are most effectively communicated using verb phrases:</a:t>
            </a:r>
          </a:p>
          <a:p>
            <a:pPr lvl="1"/>
            <a:r>
              <a:rPr lang="en-US"/>
              <a:t>Students will </a:t>
            </a:r>
            <a:r>
              <a:rPr lang="en-US" i="1" u="sng"/>
              <a:t>point out similarities and differences between two </a:t>
            </a:r>
            <a:r>
              <a:rPr lang="en-US" b="1" i="1" u="sng"/>
              <a:t>solutions </a:t>
            </a:r>
            <a:r>
              <a:rPr lang="en-US"/>
              <a:t>using the words </a:t>
            </a:r>
            <a:r>
              <a:rPr lang="en-US" i="1"/>
              <a:t>similar to</a:t>
            </a:r>
            <a:r>
              <a:rPr lang="en-US"/>
              <a:t> and </a:t>
            </a:r>
            <a:r>
              <a:rPr lang="en-US" i="1"/>
              <a:t>different from</a:t>
            </a:r>
            <a:r>
              <a:rPr lang="en-US"/>
              <a:t>.</a:t>
            </a:r>
          </a:p>
          <a:p>
            <a:endParaRPr lang="en-US">
              <a:ea typeface="ＭＳ Ｐゴシック" pitchFamily="-65" charset="-128"/>
              <a:cs typeface="ＭＳ Ｐゴシック" pitchFamily="-65" charset="-128"/>
            </a:endParaRPr>
          </a:p>
          <a:p>
            <a:pPr>
              <a:buFont typeface="Wingdings" pitchFamily="-65" charset="2"/>
              <a:buNone/>
            </a:pPr>
            <a:endParaRPr lang="en-US">
              <a:ea typeface="ＭＳ Ｐゴシック" pitchFamily="-65" charset="-128"/>
              <a:cs typeface="ＭＳ Ｐゴシック" pitchFamily="-65" charset="-128"/>
            </a:endParaRPr>
          </a:p>
        </p:txBody>
      </p:sp>
      <p:pic>
        <p:nvPicPr>
          <p:cNvPr id="40964" name="Picture 36" descr="ccss_logo_JPEG_small"/>
          <p:cNvPicPr>
            <a:picLocks noChangeAspect="1" noChangeArrowheads="1"/>
          </p:cNvPicPr>
          <p:nvPr/>
        </p:nvPicPr>
        <p:blipFill>
          <a:blip r:embed="rId3"/>
          <a:srcRect/>
          <a:stretch>
            <a:fillRect/>
          </a:stretch>
        </p:blipFill>
        <p:spPr bwMode="auto">
          <a:xfrm>
            <a:off x="152400" y="146050"/>
            <a:ext cx="990600" cy="965200"/>
          </a:xfrm>
          <a:prstGeom prst="rect">
            <a:avLst/>
          </a:prstGeom>
          <a:noFill/>
          <a:ln w="9525">
            <a:noFill/>
            <a:miter lim="800000"/>
            <a:headEnd/>
            <a:tailEnd/>
          </a:ln>
        </p:spPr>
      </p:pic>
      <p:pic>
        <p:nvPicPr>
          <p:cNvPr id="40965"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447800" y="228600"/>
            <a:ext cx="5562600" cy="990600"/>
          </a:xfrm>
        </p:spPr>
        <p:txBody>
          <a:bodyPr/>
          <a:lstStyle/>
          <a:p>
            <a:pPr algn="ctr"/>
            <a:r>
              <a:rPr lang="en-US">
                <a:ea typeface="ＭＳ Ｐゴシック" pitchFamily="-65" charset="-128"/>
                <a:cs typeface="ＭＳ Ｐゴシック" pitchFamily="-65" charset="-128"/>
              </a:rPr>
              <a:t>Sentence Frames</a:t>
            </a:r>
          </a:p>
        </p:txBody>
      </p:sp>
      <p:sp>
        <p:nvSpPr>
          <p:cNvPr id="43011" name="Content Placeholder 2"/>
          <p:cNvSpPr>
            <a:spLocks noGrp="1"/>
          </p:cNvSpPr>
          <p:nvPr>
            <p:ph sz="quarter" idx="1"/>
          </p:nvPr>
        </p:nvSpPr>
        <p:spPr>
          <a:xfrm>
            <a:off x="381000" y="1447800"/>
            <a:ext cx="8153400" cy="4495800"/>
          </a:xfrm>
        </p:spPr>
        <p:txBody>
          <a:bodyPr/>
          <a:lstStyle/>
          <a:p>
            <a:pPr marL="514350" indent="-514350">
              <a:buFontTx/>
              <a:buAutoNum type="circleNumDbPlain"/>
            </a:pPr>
            <a:endParaRPr lang="en-US" dirty="0" smtClean="0">
              <a:ea typeface="ＭＳ Ｐゴシック" pitchFamily="-65" charset="-128"/>
              <a:cs typeface="ＭＳ Ｐゴシック" pitchFamily="-65" charset="-128"/>
            </a:endParaRPr>
          </a:p>
          <a:p>
            <a:pPr marL="514350" indent="-514350">
              <a:buFontTx/>
              <a:buAutoNum type="circleNumDbPlain"/>
            </a:pPr>
            <a:r>
              <a:rPr lang="en-US" dirty="0" smtClean="0">
                <a:ea typeface="ＭＳ Ｐゴシック" pitchFamily="-65" charset="-128"/>
                <a:cs typeface="ＭＳ Ｐゴシック" pitchFamily="-65" charset="-128"/>
              </a:rPr>
              <a:t>Students </a:t>
            </a:r>
            <a:r>
              <a:rPr lang="en-US" dirty="0">
                <a:ea typeface="ＭＳ Ｐゴシック" pitchFamily="-65" charset="-128"/>
                <a:cs typeface="ＭＳ Ｐゴシック" pitchFamily="-65" charset="-128"/>
              </a:rPr>
              <a:t>will</a:t>
            </a:r>
            <a:r>
              <a:rPr lang="en-US" dirty="0" smtClean="0">
                <a:ea typeface="ＭＳ Ｐゴシック" pitchFamily="-65" charset="-128"/>
                <a:cs typeface="ＭＳ Ｐゴシック" pitchFamily="-65" charset="-128"/>
              </a:rPr>
              <a:t> </a:t>
            </a:r>
            <a:r>
              <a:rPr lang="en-US" u="sng" dirty="0" smtClean="0">
                <a:ea typeface="ＭＳ Ｐゴシック" pitchFamily="-65" charset="-128"/>
                <a:cs typeface="ＭＳ Ｐゴシック" pitchFamily="-65" charset="-128"/>
              </a:rPr>
              <a:t>(</a:t>
            </a:r>
            <a:r>
              <a:rPr lang="en-US" u="sng" dirty="0">
                <a:ea typeface="ＭＳ Ｐゴシック" pitchFamily="-65" charset="-128"/>
                <a:cs typeface="ＭＳ Ｐゴシック" pitchFamily="-65" charset="-128"/>
              </a:rPr>
              <a:t>verb phrase</a:t>
            </a:r>
            <a:r>
              <a:rPr lang="en-US" u="sng" dirty="0" smtClean="0">
                <a:ea typeface="ＭＳ Ｐゴシック" pitchFamily="-65" charset="-128"/>
                <a:cs typeface="ＭＳ Ｐゴシック" pitchFamily="-65" charset="-128"/>
              </a:rPr>
              <a:t>)</a:t>
            </a:r>
            <a:r>
              <a:rPr lang="en-US" dirty="0" smtClean="0">
                <a:ea typeface="ＭＳ Ｐゴシック" pitchFamily="-65" charset="-128"/>
                <a:cs typeface="ＭＳ Ｐゴシック" pitchFamily="-65" charset="-128"/>
              </a:rPr>
              <a:t> </a:t>
            </a:r>
            <a:r>
              <a:rPr lang="en-US" dirty="0">
                <a:ea typeface="ＭＳ Ｐゴシック" pitchFamily="-65" charset="-128"/>
                <a:cs typeface="ＭＳ Ｐゴシック" pitchFamily="-65" charset="-128"/>
              </a:rPr>
              <a:t>using</a:t>
            </a:r>
            <a:r>
              <a:rPr lang="en-US" dirty="0" smtClean="0">
                <a:ea typeface="ＭＳ Ｐゴシック" pitchFamily="-65" charset="-128"/>
                <a:cs typeface="ＭＳ Ｐゴシック" pitchFamily="-65" charset="-128"/>
              </a:rPr>
              <a:t> (</a:t>
            </a:r>
            <a:r>
              <a:rPr lang="en-US" u="sng" dirty="0">
                <a:ea typeface="ＭＳ Ｐゴシック" pitchFamily="-65" charset="-128"/>
                <a:cs typeface="ＭＳ Ｐゴシック" pitchFamily="-65" charset="-128"/>
              </a:rPr>
              <a:t>target language</a:t>
            </a:r>
            <a:r>
              <a:rPr lang="en-US" u="sng" dirty="0" smtClean="0">
                <a:ea typeface="ＭＳ Ｐゴシック" pitchFamily="-65" charset="-128"/>
                <a:cs typeface="ＭＳ Ｐゴシック" pitchFamily="-65" charset="-128"/>
              </a:rPr>
              <a:t>)</a:t>
            </a:r>
            <a:r>
              <a:rPr lang="en-US" dirty="0" smtClean="0">
                <a:ea typeface="ＭＳ Ｐゴシック" pitchFamily="-65" charset="-128"/>
                <a:cs typeface="ＭＳ Ｐゴシック" pitchFamily="-65" charset="-128"/>
              </a:rPr>
              <a:t>. </a:t>
            </a:r>
          </a:p>
          <a:p>
            <a:pPr marL="514350" indent="-514350">
              <a:buFont typeface="Wingdings" pitchFamily="-65" charset="2"/>
              <a:buNone/>
            </a:pPr>
            <a:endParaRPr lang="en-US" dirty="0" smtClean="0">
              <a:ea typeface="ＭＳ Ｐゴシック" pitchFamily="-65" charset="-128"/>
              <a:cs typeface="ＭＳ Ｐゴシック" pitchFamily="-65" charset="-128"/>
            </a:endParaRPr>
          </a:p>
          <a:p>
            <a:pPr marL="514350" indent="-514350">
              <a:buFontTx/>
              <a:buAutoNum type="circleNumDbPlain"/>
            </a:pPr>
            <a:r>
              <a:rPr lang="en-US" dirty="0">
                <a:ea typeface="ＭＳ Ｐゴシック" pitchFamily="-65" charset="-128"/>
                <a:cs typeface="ＭＳ Ｐゴシック" pitchFamily="-65" charset="-128"/>
              </a:rPr>
              <a:t>Students will use</a:t>
            </a:r>
            <a:r>
              <a:rPr lang="en-US" dirty="0" smtClean="0">
                <a:ea typeface="ＭＳ Ｐゴシック" pitchFamily="-65" charset="-128"/>
                <a:cs typeface="ＭＳ Ｐゴシック" pitchFamily="-65" charset="-128"/>
              </a:rPr>
              <a:t> </a:t>
            </a:r>
            <a:r>
              <a:rPr lang="en-US" u="sng" dirty="0" smtClean="0">
                <a:ea typeface="ＭＳ Ｐゴシック" pitchFamily="-65" charset="-128"/>
                <a:cs typeface="ＭＳ Ｐゴシック" pitchFamily="-65" charset="-128"/>
              </a:rPr>
              <a:t>(</a:t>
            </a:r>
            <a:r>
              <a:rPr lang="en-US" u="sng" dirty="0">
                <a:ea typeface="ＭＳ Ｐゴシック" pitchFamily="-65" charset="-128"/>
                <a:cs typeface="ＭＳ Ｐゴシック" pitchFamily="-65" charset="-128"/>
              </a:rPr>
              <a:t>target language</a:t>
            </a:r>
            <a:r>
              <a:rPr lang="en-US" dirty="0">
                <a:ea typeface="ＭＳ Ｐゴシック" pitchFamily="-65" charset="-128"/>
                <a:cs typeface="ＭＳ Ｐゴシック" pitchFamily="-65" charset="-128"/>
              </a:rPr>
              <a:t>_) to</a:t>
            </a:r>
            <a:r>
              <a:rPr lang="en-US" dirty="0" smtClean="0">
                <a:ea typeface="ＭＳ Ｐゴシック" pitchFamily="-65" charset="-128"/>
                <a:cs typeface="ＭＳ Ｐゴシック" pitchFamily="-65" charset="-128"/>
              </a:rPr>
              <a:t> </a:t>
            </a:r>
            <a:r>
              <a:rPr lang="en-US" u="sng" dirty="0" smtClean="0">
                <a:ea typeface="ＭＳ Ｐゴシック" pitchFamily="-65" charset="-128"/>
                <a:cs typeface="ＭＳ Ｐゴシック" pitchFamily="-65" charset="-128"/>
              </a:rPr>
              <a:t>(</a:t>
            </a:r>
            <a:r>
              <a:rPr lang="en-US" u="sng" dirty="0">
                <a:ea typeface="ＭＳ Ｐゴシック" pitchFamily="-65" charset="-128"/>
                <a:cs typeface="ＭＳ Ｐゴシック" pitchFamily="-65" charset="-128"/>
              </a:rPr>
              <a:t>verb phrase</a:t>
            </a:r>
            <a:r>
              <a:rPr lang="en-US" u="sng" dirty="0" smtClean="0">
                <a:ea typeface="ＭＳ Ｐゴシック" pitchFamily="-65" charset="-128"/>
                <a:cs typeface="ＭＳ Ｐゴシック" pitchFamily="-65" charset="-128"/>
              </a:rPr>
              <a:t>)</a:t>
            </a:r>
            <a:r>
              <a:rPr lang="en-US" dirty="0" smtClean="0">
                <a:ea typeface="ＭＳ Ｐゴシック" pitchFamily="-65" charset="-128"/>
                <a:cs typeface="ＭＳ Ｐゴシック" pitchFamily="-65" charset="-128"/>
              </a:rPr>
              <a:t>.</a:t>
            </a:r>
            <a:endParaRPr lang="en-US" dirty="0">
              <a:ea typeface="ＭＳ Ｐゴシック" pitchFamily="-65" charset="-128"/>
              <a:cs typeface="ＭＳ Ｐゴシック" pitchFamily="-65" charset="-128"/>
            </a:endParaRPr>
          </a:p>
          <a:p>
            <a:pPr marL="514350" indent="-514350"/>
            <a:endParaRPr lang="en-US" dirty="0">
              <a:ea typeface="ＭＳ Ｐゴシック" pitchFamily="-65" charset="-128"/>
              <a:cs typeface="ＭＳ Ｐゴシック" pitchFamily="-65" charset="-128"/>
            </a:endParaRPr>
          </a:p>
        </p:txBody>
      </p:sp>
      <p:pic>
        <p:nvPicPr>
          <p:cNvPr id="43012" name="Picture 36" descr="ccss_logo_JPEG_small"/>
          <p:cNvPicPr>
            <a:picLocks noChangeAspect="1" noChangeArrowheads="1"/>
          </p:cNvPicPr>
          <p:nvPr/>
        </p:nvPicPr>
        <p:blipFill>
          <a:blip r:embed="rId3"/>
          <a:srcRect/>
          <a:stretch>
            <a:fillRect/>
          </a:stretch>
        </p:blipFill>
        <p:spPr bwMode="auto">
          <a:xfrm>
            <a:off x="152400" y="146050"/>
            <a:ext cx="990600" cy="965200"/>
          </a:xfrm>
          <a:prstGeom prst="rect">
            <a:avLst/>
          </a:prstGeom>
          <a:noFill/>
          <a:ln w="9525">
            <a:noFill/>
            <a:miter lim="800000"/>
            <a:headEnd/>
            <a:tailEnd/>
          </a:ln>
        </p:spPr>
      </p:pic>
      <p:pic>
        <p:nvPicPr>
          <p:cNvPr id="43013"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6694E759"/>
          <p:cNvPicPr>
            <a:picLocks noChangeAspect="1" noChangeArrowheads="1"/>
          </p:cNvPicPr>
          <p:nvPr/>
        </p:nvPicPr>
        <p:blipFill>
          <a:blip r:embed="rId2"/>
          <a:srcRect l="17366" t="478" r="30232" b="45541"/>
          <a:stretch>
            <a:fillRect/>
          </a:stretch>
        </p:blipFill>
        <p:spPr bwMode="auto">
          <a:xfrm>
            <a:off x="667544" y="412750"/>
            <a:ext cx="7808912" cy="6032500"/>
          </a:xfrm>
          <a:prstGeom prst="rect">
            <a:avLst/>
          </a:prstGeom>
          <a:noFill/>
          <a:ln w="9525">
            <a:noFill/>
            <a:miter lim="800000"/>
            <a:headEnd/>
            <a:tailEnd/>
          </a:ln>
          <a:effectLst/>
        </p:spPr>
      </p:pic>
      <p:sp>
        <p:nvSpPr>
          <p:cNvPr id="5" name="TextBox 4"/>
          <p:cNvSpPr txBox="1"/>
          <p:nvPr/>
        </p:nvSpPr>
        <p:spPr>
          <a:xfrm>
            <a:off x="762000" y="6488668"/>
            <a:ext cx="7636676" cy="369332"/>
          </a:xfrm>
          <a:prstGeom prst="rect">
            <a:avLst/>
          </a:prstGeom>
          <a:noFill/>
        </p:spPr>
        <p:txBody>
          <a:bodyPr wrap="none" rtlCol="0">
            <a:spAutoFit/>
          </a:bodyPr>
          <a:lstStyle/>
          <a:p>
            <a:r>
              <a:rPr lang="en-US" dirty="0" smtClean="0"/>
              <a:t>The language objectives can be written in student-friendly language.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1447800" y="228600"/>
            <a:ext cx="6019800" cy="990600"/>
          </a:xfrm>
        </p:spPr>
        <p:txBody>
          <a:bodyPr/>
          <a:lstStyle/>
          <a:p>
            <a:pPr algn="ctr"/>
            <a:r>
              <a:rPr lang="en-US" sz="3200">
                <a:ea typeface="ＭＳ Ｐゴシック" pitchFamily="-65" charset="-128"/>
                <a:cs typeface="ＭＳ Ｐゴシック" pitchFamily="-65" charset="-128"/>
              </a:rPr>
              <a:t>Examples of Verbs Used In Language Objectives</a:t>
            </a:r>
          </a:p>
        </p:txBody>
      </p:sp>
      <p:graphicFrame>
        <p:nvGraphicFramePr>
          <p:cNvPr id="45058" name="Object 2"/>
          <p:cNvGraphicFramePr>
            <a:graphicFrameLocks noChangeAspect="1"/>
          </p:cNvGraphicFramePr>
          <p:nvPr/>
        </p:nvGraphicFramePr>
        <p:xfrm>
          <a:off x="1295400" y="1752600"/>
          <a:ext cx="6553200" cy="5013325"/>
        </p:xfrm>
        <a:graphic>
          <a:graphicData uri="http://schemas.openxmlformats.org/presentationml/2006/ole">
            <mc:AlternateContent xmlns:mc="http://schemas.openxmlformats.org/markup-compatibility/2006">
              <mc:Choice xmlns:v="urn:schemas-microsoft-com:vml" Requires="v">
                <p:oleObj spid="_x0000_s45059" name="Document" r:id="rId5" imgW="24634921" imgH="20622222" progId="Word.Document.12">
                  <p:embed/>
                </p:oleObj>
              </mc:Choice>
              <mc:Fallback>
                <p:oleObj name="Document" r:id="rId5" imgW="24634921" imgH="20622222" progId="Word.Document.1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752600"/>
                        <a:ext cx="65532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45060" name="Picture 36" descr="ccss_logo_JPEG_small"/>
          <p:cNvPicPr>
            <a:picLocks noChangeAspect="1" noChangeArrowheads="1"/>
          </p:cNvPicPr>
          <p:nvPr/>
        </p:nvPicPr>
        <p:blipFill>
          <a:blip r:embed="rId7"/>
          <a:srcRect/>
          <a:stretch>
            <a:fillRect/>
          </a:stretch>
        </p:blipFill>
        <p:spPr bwMode="auto">
          <a:xfrm>
            <a:off x="152400" y="146050"/>
            <a:ext cx="990600" cy="965200"/>
          </a:xfrm>
          <a:prstGeom prst="rect">
            <a:avLst/>
          </a:prstGeom>
          <a:noFill/>
          <a:ln w="9525">
            <a:noFill/>
            <a:miter lim="800000"/>
            <a:headEnd/>
            <a:tailEnd/>
          </a:ln>
        </p:spPr>
      </p:pic>
      <p:pic>
        <p:nvPicPr>
          <p:cNvPr id="45061" name="Picture 40" descr="CaMSP_Logo-v7_Color"/>
          <p:cNvPicPr>
            <a:picLocks noChangeAspect="1" noChangeArrowheads="1"/>
          </p:cNvPicPr>
          <p:nvPr/>
        </p:nvPicPr>
        <p:blipFill>
          <a:blip r:embed="rId8"/>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152400" y="1828800"/>
            <a:ext cx="4724400" cy="4495800"/>
          </a:xfrm>
        </p:spPr>
        <p:txBody>
          <a:bodyPr/>
          <a:lstStyle/>
          <a:p>
            <a:r>
              <a:rPr lang="en-US" sz="2800" dirty="0" smtClean="0">
                <a:solidFill>
                  <a:schemeClr val="tx1"/>
                </a:solidFill>
                <a:ea typeface="ＭＳ Ｐゴシック" pitchFamily="-65" charset="-128"/>
                <a:cs typeface="ＭＳ Ｐゴシック" pitchFamily="-65" charset="-128"/>
              </a:rPr>
              <a:t>Read pages 2 - 4 of the  handout.</a:t>
            </a:r>
            <a:br>
              <a:rPr lang="en-US" sz="2800" dirty="0" smtClean="0">
                <a:solidFill>
                  <a:schemeClr val="tx1"/>
                </a:solidFill>
                <a:ea typeface="ＭＳ Ｐゴシック" pitchFamily="-65" charset="-128"/>
                <a:cs typeface="ＭＳ Ｐゴシック" pitchFamily="-65" charset="-128"/>
              </a:rPr>
            </a:br>
            <a:r>
              <a:rPr lang="en-US" sz="2800" dirty="0" smtClean="0">
                <a:solidFill>
                  <a:schemeClr val="tx1"/>
                </a:solidFill>
                <a:ea typeface="ＭＳ Ｐゴシック" pitchFamily="-65" charset="-128"/>
                <a:cs typeface="ＭＳ Ｐゴシック" pitchFamily="-65" charset="-128"/>
              </a:rPr>
              <a:t/>
            </a:r>
            <a:br>
              <a:rPr lang="en-US" sz="2800" dirty="0" smtClean="0">
                <a:solidFill>
                  <a:schemeClr val="tx1"/>
                </a:solidFill>
                <a:ea typeface="ＭＳ Ｐゴシック" pitchFamily="-65" charset="-128"/>
                <a:cs typeface="ＭＳ Ｐゴシック" pitchFamily="-65" charset="-128"/>
              </a:rPr>
            </a:br>
            <a:r>
              <a:rPr lang="en-US" sz="2800" dirty="0" smtClean="0">
                <a:solidFill>
                  <a:schemeClr val="tx1"/>
                </a:solidFill>
                <a:ea typeface="ＭＳ Ｐゴシック" pitchFamily="-65" charset="-128"/>
                <a:cs typeface="ＭＳ Ｐゴシック" pitchFamily="-65" charset="-128"/>
              </a:rPr>
              <a:t>Put a check next to two  objectives in reading, writing, and listening &amp; speaking that you might use when teaching your students functions in Algebra.</a:t>
            </a:r>
            <a:br>
              <a:rPr lang="en-US" sz="2800" dirty="0" smtClean="0">
                <a:solidFill>
                  <a:schemeClr val="tx1"/>
                </a:solidFill>
                <a:ea typeface="ＭＳ Ｐゴシック" pitchFamily="-65" charset="-128"/>
                <a:cs typeface="ＭＳ Ｐゴシック" pitchFamily="-65" charset="-128"/>
              </a:rPr>
            </a:br>
            <a:r>
              <a:rPr lang="en-US" sz="2800" dirty="0" smtClean="0">
                <a:solidFill>
                  <a:schemeClr val="tx1"/>
                </a:solidFill>
                <a:ea typeface="ＭＳ Ｐゴシック" pitchFamily="-65" charset="-128"/>
                <a:cs typeface="ＭＳ Ｐゴシック" pitchFamily="-65" charset="-128"/>
              </a:rPr>
              <a:t/>
            </a:r>
            <a:br>
              <a:rPr lang="en-US" sz="2800" dirty="0" smtClean="0">
                <a:solidFill>
                  <a:schemeClr val="tx1"/>
                </a:solidFill>
                <a:ea typeface="ＭＳ Ｐゴシック" pitchFamily="-65" charset="-128"/>
                <a:cs typeface="ＭＳ Ｐゴシック" pitchFamily="-65" charset="-128"/>
              </a:rPr>
            </a:br>
            <a:r>
              <a:rPr lang="en-US" sz="2800" dirty="0" smtClean="0">
                <a:solidFill>
                  <a:schemeClr val="tx1"/>
                </a:solidFill>
                <a:ea typeface="ＭＳ Ｐゴシック" pitchFamily="-65" charset="-128"/>
                <a:cs typeface="ＭＳ Ｐゴシック" pitchFamily="-65" charset="-128"/>
              </a:rPr>
              <a:t>Compare your choices with a partner.</a:t>
            </a:r>
          </a:p>
        </p:txBody>
      </p:sp>
      <p:pic>
        <p:nvPicPr>
          <p:cNvPr id="47108" name="Picture 3" descr="leer08"/>
          <p:cNvPicPr>
            <a:picLocks noChangeAspect="1" noChangeArrowheads="1"/>
          </p:cNvPicPr>
          <p:nvPr/>
        </p:nvPicPr>
        <p:blipFill>
          <a:blip r:embed="rId3"/>
          <a:srcRect/>
          <a:stretch>
            <a:fillRect/>
          </a:stretch>
        </p:blipFill>
        <p:spPr bwMode="auto">
          <a:xfrm>
            <a:off x="4724400" y="3429000"/>
            <a:ext cx="4424363" cy="3000375"/>
          </a:xfrm>
          <a:prstGeom prst="rect">
            <a:avLst/>
          </a:prstGeom>
          <a:noFill/>
          <a:ln w="9525">
            <a:noFill/>
            <a:miter lim="800000"/>
            <a:headEnd/>
            <a:tailEnd/>
          </a:ln>
        </p:spPr>
      </p:pic>
      <p:sp>
        <p:nvSpPr>
          <p:cNvPr id="47109" name="TextBox 1"/>
          <p:cNvSpPr txBox="1">
            <a:spLocks noChangeArrowheads="1"/>
          </p:cNvSpPr>
          <p:nvPr/>
        </p:nvSpPr>
        <p:spPr bwMode="auto">
          <a:xfrm>
            <a:off x="1752600" y="609600"/>
            <a:ext cx="7482036" cy="646331"/>
          </a:xfrm>
          <a:prstGeom prst="rect">
            <a:avLst/>
          </a:prstGeom>
          <a:noFill/>
          <a:ln w="9525">
            <a:noFill/>
            <a:miter lim="800000"/>
            <a:headEnd/>
            <a:tailEnd/>
          </a:ln>
        </p:spPr>
        <p:txBody>
          <a:bodyPr wrap="none">
            <a:prstTxWarp prst="textNoShape">
              <a:avLst/>
            </a:prstTxWarp>
            <a:spAutoFit/>
          </a:bodyPr>
          <a:lstStyle/>
          <a:p>
            <a:r>
              <a:rPr lang="en-US" sz="3600" b="0" dirty="0" smtClean="0">
                <a:solidFill>
                  <a:schemeClr val="tx2"/>
                </a:solidFill>
                <a:latin typeface="Tw Cen MT" pitchFamily="-65" charset="-18"/>
              </a:rPr>
              <a:t>A Review: Sample </a:t>
            </a:r>
            <a:r>
              <a:rPr lang="en-US" sz="3600" b="0" dirty="0">
                <a:solidFill>
                  <a:schemeClr val="tx2"/>
                </a:solidFill>
                <a:latin typeface="Tw Cen MT" pitchFamily="-65" charset="-18"/>
              </a:rPr>
              <a:t>Language Objectives</a:t>
            </a:r>
          </a:p>
        </p:txBody>
      </p:sp>
      <p:pic>
        <p:nvPicPr>
          <p:cNvPr id="47110"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47111" name="Picture 40" descr="CaMSP_Logo-v7_Color"/>
          <p:cNvPicPr>
            <a:picLocks noChangeAspect="1" noChangeArrowheads="1"/>
          </p:cNvPicPr>
          <p:nvPr/>
        </p:nvPicPr>
        <p:blipFill>
          <a:blip r:embed="rId5"/>
          <a:srcRect/>
          <a:stretch>
            <a:fillRect/>
          </a:stretch>
        </p:blipFill>
        <p:spPr bwMode="auto">
          <a:xfrm>
            <a:off x="7848600" y="0"/>
            <a:ext cx="1295400" cy="854075"/>
          </a:xfrm>
          <a:prstGeom prst="rect">
            <a:avLst/>
          </a:prstGeom>
          <a:noFill/>
          <a:ln w="9525">
            <a:noFill/>
            <a:miter lim="800000"/>
            <a:headEnd/>
            <a:tailEnd/>
          </a:ln>
        </p:spPr>
      </p:pic>
      <p:pic>
        <p:nvPicPr>
          <p:cNvPr id="471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514600"/>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447800" y="228600"/>
            <a:ext cx="5715000" cy="990600"/>
          </a:xfrm>
        </p:spPr>
        <p:txBody>
          <a:bodyPr/>
          <a:lstStyle/>
          <a:p>
            <a:pPr algn="ctr"/>
            <a:r>
              <a:rPr lang="en-US">
                <a:ea typeface="ＭＳ Ｐゴシック" pitchFamily="-65" charset="-128"/>
                <a:cs typeface="ＭＳ Ｐゴシック" pitchFamily="-65" charset="-128"/>
              </a:rPr>
              <a:t>Target Language</a:t>
            </a:r>
          </a:p>
        </p:txBody>
      </p:sp>
      <p:sp>
        <p:nvSpPr>
          <p:cNvPr id="49155" name="Content Placeholder 2"/>
          <p:cNvSpPr>
            <a:spLocks noGrp="1"/>
          </p:cNvSpPr>
          <p:nvPr>
            <p:ph sz="quarter" idx="1"/>
          </p:nvPr>
        </p:nvSpPr>
        <p:spPr>
          <a:xfrm>
            <a:off x="612775" y="1600200"/>
            <a:ext cx="8153400" cy="4495800"/>
          </a:xfrm>
        </p:spPr>
        <p:txBody>
          <a:bodyPr/>
          <a:lstStyle/>
          <a:p>
            <a:pPr>
              <a:buFont typeface="Wingdings" pitchFamily="-65" charset="2"/>
              <a:buNone/>
            </a:pPr>
            <a:endParaRPr lang="en-US" dirty="0">
              <a:ea typeface="ＭＳ Ｐゴシック" pitchFamily="-65" charset="-128"/>
              <a:cs typeface="ＭＳ Ｐゴシック" pitchFamily="-65" charset="-128"/>
            </a:endParaRPr>
          </a:p>
          <a:p>
            <a:r>
              <a:rPr lang="en-US" dirty="0">
                <a:ea typeface="ＭＳ Ｐゴシック" pitchFamily="-65" charset="-128"/>
                <a:cs typeface="ＭＳ Ｐゴシック" pitchFamily="-65" charset="-128"/>
              </a:rPr>
              <a:t>The language teachers want their students to know to understand math instruction and to participate effectively in math lessons.</a:t>
            </a:r>
          </a:p>
          <a:p>
            <a:r>
              <a:rPr lang="en-US" dirty="0">
                <a:ea typeface="ＭＳ Ｐゴシック" pitchFamily="-65" charset="-128"/>
                <a:cs typeface="ＭＳ Ｐゴシック" pitchFamily="-65" charset="-128"/>
              </a:rPr>
              <a:t>The target language could be vocabulary </a:t>
            </a:r>
            <a:r>
              <a:rPr lang="en-US" dirty="0" smtClean="0">
                <a:ea typeface="ＭＳ Ｐゴシック" pitchFamily="-65" charset="-128"/>
                <a:cs typeface="ＭＳ Ｐゴシック" pitchFamily="-65" charset="-128"/>
              </a:rPr>
              <a:t>words or grammatical structures.</a:t>
            </a:r>
          </a:p>
          <a:p>
            <a:r>
              <a:rPr lang="en-US" dirty="0">
                <a:ea typeface="ＭＳ Ｐゴシック" pitchFamily="-65" charset="-128"/>
                <a:cs typeface="ＭＳ Ｐゴシック" pitchFamily="-65" charset="-128"/>
              </a:rPr>
              <a:t>It could be a specific sentence structure (e.g., learned with a sentence frame).</a:t>
            </a:r>
          </a:p>
          <a:p>
            <a:pPr>
              <a:buFont typeface="Wingdings" pitchFamily="-65" charset="2"/>
              <a:buNone/>
            </a:pPr>
            <a:endParaRPr lang="en-US" dirty="0">
              <a:ea typeface="ＭＳ Ｐゴシック" pitchFamily="-65" charset="-128"/>
              <a:cs typeface="ＭＳ Ｐゴシック" pitchFamily="-65" charset="-128"/>
            </a:endParaRPr>
          </a:p>
        </p:txBody>
      </p:sp>
      <p:pic>
        <p:nvPicPr>
          <p:cNvPr id="49156" name="Picture 36" descr="ccss_logo_JPEG_small"/>
          <p:cNvPicPr>
            <a:picLocks noChangeAspect="1" noChangeArrowheads="1"/>
          </p:cNvPicPr>
          <p:nvPr/>
        </p:nvPicPr>
        <p:blipFill>
          <a:blip r:embed="rId3"/>
          <a:srcRect/>
          <a:stretch>
            <a:fillRect/>
          </a:stretch>
        </p:blipFill>
        <p:spPr bwMode="auto">
          <a:xfrm>
            <a:off x="152400" y="146050"/>
            <a:ext cx="990600" cy="965200"/>
          </a:xfrm>
          <a:prstGeom prst="rect">
            <a:avLst/>
          </a:prstGeom>
          <a:noFill/>
          <a:ln w="9525">
            <a:noFill/>
            <a:miter lim="800000"/>
            <a:headEnd/>
            <a:tailEnd/>
          </a:ln>
        </p:spPr>
      </p:pic>
      <p:pic>
        <p:nvPicPr>
          <p:cNvPr id="49157"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pic>
        <p:nvPicPr>
          <p:cNvPr id="6" name="Picture 5"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rcRect/>
              <a:stretch>
                <a:fillRect/>
              </a:stretch>
            </p:blipFill>
          </mc:Choice>
          <mc:Fallback>
            <p:blipFill>
              <a:blip r:embed="rId6"/>
              <a:srcRect/>
              <a:stretch>
                <a:fillRect/>
              </a:stretch>
            </p:blipFill>
          </mc:Fallback>
        </mc:AlternateContent>
        <p:spPr bwMode="auto">
          <a:xfrm>
            <a:off x="838200" y="5791200"/>
            <a:ext cx="612775" cy="611188"/>
          </a:xfrm>
          <a:prstGeom prst="rect">
            <a:avLst/>
          </a:prstGeom>
          <a:noFill/>
          <a:ln w="9525">
            <a:noFill/>
            <a:miter lim="800000"/>
            <a:headEnd/>
            <a:tailEnd/>
          </a:ln>
        </p:spPr>
      </p:pic>
      <p:sp>
        <p:nvSpPr>
          <p:cNvPr id="7" name="Rectangle 5"/>
          <p:cNvSpPr>
            <a:spLocks noChangeArrowheads="1"/>
          </p:cNvSpPr>
          <p:nvPr/>
        </p:nvSpPr>
        <p:spPr bwMode="auto">
          <a:xfrm>
            <a:off x="1371600" y="6248400"/>
            <a:ext cx="7467600" cy="369332"/>
          </a:xfrm>
          <a:prstGeom prst="rect">
            <a:avLst/>
          </a:prstGeom>
          <a:noFill/>
          <a:ln w="9525">
            <a:noFill/>
            <a:miter lim="800000"/>
            <a:headEnd/>
            <a:tailEnd/>
          </a:ln>
        </p:spPr>
        <p:txBody>
          <a:bodyPr wrap="square">
            <a:prstTxWarp prst="textNoShape">
              <a:avLst/>
            </a:prstTxWarp>
            <a:spAutoFit/>
          </a:bodyPr>
          <a:lstStyle/>
          <a:p>
            <a:pPr eaLnBrk="0" hangingPunct="0"/>
            <a:r>
              <a:rPr lang="en-US" b="0" dirty="0">
                <a:solidFill>
                  <a:srgbClr val="FF6600"/>
                </a:solidFill>
              </a:rPr>
              <a:t>Handout: Developing Effective Language </a:t>
            </a:r>
            <a:r>
              <a:rPr lang="en-US" b="0" dirty="0" smtClean="0">
                <a:solidFill>
                  <a:srgbClr val="FF6600"/>
                </a:solidFill>
              </a:rPr>
              <a:t>Objectives, pages 4-5</a:t>
            </a:r>
            <a:endParaRPr lang="en-US" b="0" dirty="0">
              <a:solidFill>
                <a:srgbClr val="FF66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04800" y="152400"/>
            <a:ext cx="8839200" cy="1021080"/>
          </a:xfrm>
        </p:spPr>
        <p:txBody>
          <a:bodyPr>
            <a:noAutofit/>
          </a:bodyPr>
          <a:lstStyle/>
          <a:p>
            <a:pPr algn="ctr"/>
            <a:r>
              <a:rPr lang="en-US" b="1" dirty="0" smtClean="0">
                <a:latin typeface="+mn-lt"/>
                <a:cs typeface="Arial"/>
              </a:rPr>
              <a:t>The key is to make </a:t>
            </a:r>
            <a:r>
              <a:rPr lang="en-US" b="1" u="sng" dirty="0" smtClean="0">
                <a:latin typeface="+mn-lt"/>
                <a:cs typeface="Arial"/>
              </a:rPr>
              <a:t>intentional</a:t>
            </a:r>
            <a:r>
              <a:rPr lang="en-US" b="1" dirty="0" smtClean="0">
                <a:latin typeface="+mn-lt"/>
                <a:cs typeface="Arial"/>
              </a:rPr>
              <a:t> decisions…</a:t>
            </a:r>
            <a:endParaRPr lang="en-US" b="1" dirty="0">
              <a:latin typeface="+mn-lt"/>
              <a:cs typeface="Arial"/>
            </a:endParaRPr>
          </a:p>
        </p:txBody>
      </p:sp>
      <p:sp>
        <p:nvSpPr>
          <p:cNvPr id="3" name="Content Placeholder 2"/>
          <p:cNvSpPr>
            <a:spLocks noGrp="1"/>
          </p:cNvSpPr>
          <p:nvPr>
            <p:ph idx="1"/>
          </p:nvPr>
        </p:nvSpPr>
        <p:spPr>
          <a:xfrm>
            <a:off x="152400" y="1600200"/>
            <a:ext cx="8763000" cy="3015204"/>
          </a:xfrm>
        </p:spPr>
        <p:txBody>
          <a:bodyPr/>
          <a:lstStyle/>
          <a:p>
            <a:r>
              <a:rPr lang="en-US" sz="2800" dirty="0" smtClean="0">
                <a:latin typeface="+mn-lt"/>
                <a:cs typeface="Arial" pitchFamily="34" charset="0"/>
              </a:rPr>
              <a:t>Am I trying to teach language? </a:t>
            </a:r>
          </a:p>
          <a:p>
            <a:r>
              <a:rPr lang="en-US" sz="2800" dirty="0" smtClean="0">
                <a:latin typeface="+mn-lt"/>
                <a:cs typeface="Arial" pitchFamily="34" charset="0"/>
              </a:rPr>
              <a:t>If so, what language?  </a:t>
            </a:r>
          </a:p>
          <a:p>
            <a:pPr lvl="1"/>
            <a:r>
              <a:rPr lang="en-US" sz="2500" dirty="0" smtClean="0">
                <a:latin typeface="+mn-lt"/>
                <a:cs typeface="Arial" pitchFamily="34" charset="0"/>
              </a:rPr>
              <a:t>Words?  Which ones?  </a:t>
            </a:r>
          </a:p>
          <a:p>
            <a:pPr lvl="1"/>
            <a:r>
              <a:rPr lang="en-US" sz="2500" dirty="0" smtClean="0">
                <a:latin typeface="+mn-lt"/>
                <a:cs typeface="Arial" pitchFamily="34" charset="0"/>
              </a:rPr>
              <a:t>Sentence structures? Which </a:t>
            </a:r>
            <a:r>
              <a:rPr lang="en-US" sz="2500" dirty="0" smtClean="0">
                <a:cs typeface="Arial" pitchFamily="34" charset="0"/>
              </a:rPr>
              <a:t>structures? </a:t>
            </a:r>
          </a:p>
          <a:p>
            <a:pPr lvl="1"/>
            <a:r>
              <a:rPr lang="en-US" sz="2800" dirty="0" smtClean="0">
                <a:cs typeface="Arial" pitchFamily="34" charset="0"/>
              </a:rPr>
              <a:t>Language functions, like justifying an answer or comparing two answers?</a:t>
            </a:r>
            <a:endParaRPr lang="en-US" sz="2800" dirty="0" smtClean="0">
              <a:latin typeface="+mn-lt"/>
              <a:cs typeface="Arial" pitchFamily="34" charset="0"/>
            </a:endParaRPr>
          </a:p>
          <a:p>
            <a:r>
              <a:rPr lang="en-US" sz="2800" dirty="0" smtClean="0">
                <a:cs typeface="Arial" pitchFamily="34" charset="0"/>
              </a:rPr>
              <a:t>Why do students need to know these specific words, sentence structures, or language functions ?</a:t>
            </a:r>
          </a:p>
          <a:p>
            <a:r>
              <a:rPr lang="en-US" sz="2800" dirty="0" smtClean="0">
                <a:latin typeface="+mn-lt"/>
                <a:cs typeface="Arial" pitchFamily="34" charset="0"/>
              </a:rPr>
              <a:t>Will students use them in reading, writing, speaking and/or listening tasks?</a:t>
            </a:r>
          </a:p>
        </p:txBody>
      </p:sp>
      <p:sp>
        <p:nvSpPr>
          <p:cNvPr id="5" name="Slide Number Placeholder 4"/>
          <p:cNvSpPr>
            <a:spLocks noGrp="1"/>
          </p:cNvSpPr>
          <p:nvPr>
            <p:ph type="sldNum" sz="quarter" idx="12"/>
          </p:nvPr>
        </p:nvSpPr>
        <p:spPr/>
        <p:txBody>
          <a:bodyPr>
            <a:normAutofit fontScale="85000" lnSpcReduction="20000"/>
          </a:bodyPr>
          <a:lstStyle/>
          <a:p>
            <a:fld id="{29B526EF-E695-5D4B-9A9C-8C6AC1967004}" type="slidenum">
              <a:rPr lang="en-US" smtClean="0"/>
              <a:pPr/>
              <a:t>27</a:t>
            </a:fld>
            <a:endParaRPr lang="en-US" dirty="0"/>
          </a:p>
        </p:txBody>
      </p:sp>
    </p:spTree>
    <p:extLst>
      <p:ext uri="{BB962C8B-B14F-4D97-AF65-F5344CB8AC3E}">
        <p14:creationId xmlns:p14="http://schemas.microsoft.com/office/powerpoint/2010/main" val="99570455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your instructional time…</a:t>
            </a:r>
            <a:br>
              <a:rPr lang="en-US" dirty="0" smtClean="0"/>
            </a:br>
            <a:r>
              <a:rPr lang="en-US" dirty="0" smtClean="0"/>
              <a:t>Also, consider…</a:t>
            </a:r>
            <a:endParaRPr lang="en-US" dirty="0"/>
          </a:p>
        </p:txBody>
      </p:sp>
      <p:sp>
        <p:nvSpPr>
          <p:cNvPr id="3" name="Content Placeholder 2"/>
          <p:cNvSpPr>
            <a:spLocks noGrp="1"/>
          </p:cNvSpPr>
          <p:nvPr>
            <p:ph sz="quarter" idx="1"/>
          </p:nvPr>
        </p:nvSpPr>
        <p:spPr>
          <a:xfrm>
            <a:off x="457200" y="1752600"/>
            <a:ext cx="8153400" cy="4495800"/>
          </a:xfrm>
        </p:spPr>
        <p:txBody>
          <a:bodyPr/>
          <a:lstStyle/>
          <a:p>
            <a:r>
              <a:rPr lang="en-US" dirty="0" smtClean="0"/>
              <a:t>The students and their needs (e.g., what language they already know and their understanding of math concepts)</a:t>
            </a:r>
          </a:p>
          <a:p>
            <a:r>
              <a:rPr lang="en-US" dirty="0" smtClean="0"/>
              <a:t>Their environment (including teacher and student resources, the classroom seating configuration)</a:t>
            </a:r>
          </a:p>
          <a:p>
            <a:r>
              <a:rPr lang="en-US" dirty="0" smtClean="0"/>
              <a:t>The ways in which specific language supports math instruction and learning</a:t>
            </a:r>
            <a:endParaRPr lang="en-US" dirty="0"/>
          </a:p>
        </p:txBody>
      </p:sp>
      <p:sp>
        <p:nvSpPr>
          <p:cNvPr id="4" name="TextBox 3"/>
          <p:cNvSpPr txBox="1"/>
          <p:nvPr/>
        </p:nvSpPr>
        <p:spPr>
          <a:xfrm>
            <a:off x="4191000" y="5257800"/>
            <a:ext cx="1981200" cy="677108"/>
          </a:xfrm>
          <a:prstGeom prst="rect">
            <a:avLst/>
          </a:prstGeom>
          <a:noFill/>
        </p:spPr>
        <p:txBody>
          <a:bodyPr wrap="square" rtlCol="0">
            <a:spAutoFit/>
          </a:bodyPr>
          <a:lstStyle/>
          <a:p>
            <a:r>
              <a:rPr lang="en-US" sz="2000" dirty="0" smtClean="0"/>
              <a:t>What else?</a:t>
            </a:r>
          </a:p>
          <a:p>
            <a:endParaRPr lang="en-US" dirty="0"/>
          </a:p>
          <a:p>
            <a:endParaRPr lang="en-US" dirty="0"/>
          </a:p>
        </p:txBody>
      </p:sp>
      <p:pic>
        <p:nvPicPr>
          <p:cNvPr id="5" name="Picture 3" descr="C:\Users\Allyson\AppData\Local\Microsoft\Windows\Temporary Internet Files\Content.IE5\U2TF2953\MC900187265[1].wmf"/>
          <p:cNvPicPr>
            <a:picLocks noChangeAspect="1" noChangeArrowheads="1"/>
          </p:cNvPicPr>
          <p:nvPr/>
        </p:nvPicPr>
        <p:blipFill>
          <a:blip r:embed="rId2"/>
          <a:srcRect/>
          <a:stretch>
            <a:fillRect/>
          </a:stretch>
        </p:blipFill>
        <p:spPr bwMode="auto">
          <a:xfrm>
            <a:off x="6934200" y="5410200"/>
            <a:ext cx="1371600" cy="118903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76400" y="228600"/>
            <a:ext cx="5486400" cy="990600"/>
          </a:xfrm>
        </p:spPr>
        <p:txBody>
          <a:bodyPr/>
          <a:lstStyle/>
          <a:p>
            <a:pPr algn="ctr"/>
            <a:r>
              <a:rPr lang="en-US" smtClean="0">
                <a:ea typeface="ＭＳ Ｐゴシック" pitchFamily="-65" charset="-128"/>
                <a:cs typeface="ＭＳ Ｐゴシック" pitchFamily="-65" charset="-128"/>
              </a:rPr>
              <a:t>Key Points</a:t>
            </a:r>
          </a:p>
        </p:txBody>
      </p:sp>
      <p:sp>
        <p:nvSpPr>
          <p:cNvPr id="51203" name="Content Placeholder 2"/>
          <p:cNvSpPr>
            <a:spLocks noGrp="1"/>
          </p:cNvSpPr>
          <p:nvPr>
            <p:ph sz="quarter" idx="1"/>
          </p:nvPr>
        </p:nvSpPr>
        <p:spPr>
          <a:xfrm>
            <a:off x="304800" y="2362200"/>
            <a:ext cx="8226425" cy="3724275"/>
          </a:xfrm>
        </p:spPr>
        <p:txBody>
          <a:bodyPr/>
          <a:lstStyle/>
          <a:p>
            <a:r>
              <a:rPr lang="en-US" dirty="0">
                <a:ea typeface="ＭＳ Ｐゴシック" pitchFamily="-65" charset="-128"/>
                <a:cs typeface="ＭＳ Ｐゴシック" pitchFamily="-65" charset="-128"/>
              </a:rPr>
              <a:t>Language objectives are communicated to students clearly, both in speech and writing.</a:t>
            </a:r>
          </a:p>
          <a:p>
            <a:r>
              <a:rPr lang="en-US" dirty="0">
                <a:ea typeface="ＭＳ Ｐゴシック" pitchFamily="-65" charset="-128"/>
                <a:cs typeface="ＭＳ Ｐゴシック" pitchFamily="-65" charset="-128"/>
              </a:rPr>
              <a:t>They can be posted in the classroom.</a:t>
            </a:r>
          </a:p>
          <a:p>
            <a:r>
              <a:rPr lang="en-US" dirty="0">
                <a:ea typeface="ＭＳ Ｐゴシック" pitchFamily="-65" charset="-128"/>
                <a:cs typeface="ＭＳ Ｐゴシック" pitchFamily="-65" charset="-128"/>
              </a:rPr>
              <a:t>They can be referred to before, during, and after a task</a:t>
            </a:r>
            <a:r>
              <a:rPr lang="en-US" dirty="0" smtClean="0">
                <a:ea typeface="ＭＳ Ｐゴシック" pitchFamily="-65" charset="-128"/>
                <a:cs typeface="ＭＳ Ｐゴシック" pitchFamily="-65" charset="-128"/>
              </a:rPr>
              <a:t>.</a:t>
            </a:r>
          </a:p>
          <a:p>
            <a:r>
              <a:rPr lang="en-US" dirty="0" smtClean="0">
                <a:ea typeface="ＭＳ Ｐゴシック" pitchFamily="-65" charset="-128"/>
                <a:cs typeface="ＭＳ Ｐゴシック" pitchFamily="-65" charset="-128"/>
              </a:rPr>
              <a:t>The language features you teach should be modeled, taught, practiced, applied to math learning, and assessed.</a:t>
            </a:r>
            <a:endParaRPr lang="en-US" dirty="0">
              <a:ea typeface="ＭＳ Ｐゴシック" pitchFamily="-65" charset="-128"/>
              <a:cs typeface="ＭＳ Ｐゴシック" pitchFamily="-65" charset="-128"/>
            </a:endParaRPr>
          </a:p>
        </p:txBody>
      </p:sp>
      <p:pic>
        <p:nvPicPr>
          <p:cNvPr id="51204" name="Picture 36" descr="ccss_logo_JPEG_small"/>
          <p:cNvPicPr>
            <a:picLocks noChangeAspect="1" noChangeArrowheads="1"/>
          </p:cNvPicPr>
          <p:nvPr/>
        </p:nvPicPr>
        <p:blipFill>
          <a:blip r:embed="rId3"/>
          <a:srcRect/>
          <a:stretch>
            <a:fillRect/>
          </a:stretch>
        </p:blipFill>
        <p:spPr bwMode="auto">
          <a:xfrm>
            <a:off x="152400" y="146050"/>
            <a:ext cx="990600" cy="965200"/>
          </a:xfrm>
          <a:prstGeom prst="rect">
            <a:avLst/>
          </a:prstGeom>
          <a:noFill/>
          <a:ln w="9525">
            <a:noFill/>
            <a:miter lim="800000"/>
            <a:headEnd/>
            <a:tailEnd/>
          </a:ln>
        </p:spPr>
      </p:pic>
      <p:pic>
        <p:nvPicPr>
          <p:cNvPr id="51205"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59955"/>
            <a:ext cx="8229600" cy="1143938"/>
          </a:xfrm>
        </p:spPr>
        <p:txBody>
          <a:bodyPr>
            <a:normAutofit fontScale="90000"/>
          </a:bodyPr>
          <a:lstStyle/>
          <a:p>
            <a:pPr eaLnBrk="1" hangingPunct="1"/>
            <a:r>
              <a:rPr lang="en-US" b="1" dirty="0" smtClean="0">
                <a:latin typeface="Century Gothic" pitchFamily="34" charset="0"/>
                <a:ea typeface="MS PGothic" charset="0"/>
                <a:cs typeface="Arial" pitchFamily="34" charset="0"/>
              </a:rPr>
              <a:t>Language is a Vehicle to </a:t>
            </a:r>
            <a:br>
              <a:rPr lang="en-US" b="1" dirty="0" smtClean="0">
                <a:latin typeface="Century Gothic" pitchFamily="34" charset="0"/>
                <a:ea typeface="MS PGothic" charset="0"/>
                <a:cs typeface="Arial" pitchFamily="34" charset="0"/>
              </a:rPr>
            </a:br>
            <a:r>
              <a:rPr lang="en-US" b="1" dirty="0" smtClean="0">
                <a:latin typeface="Century Gothic" pitchFamily="34" charset="0"/>
                <a:ea typeface="MS PGothic" charset="0"/>
                <a:cs typeface="Arial" pitchFamily="34" charset="0"/>
              </a:rPr>
              <a:t>Understand Content</a:t>
            </a:r>
            <a:endParaRPr lang="en-US" b="1" dirty="0">
              <a:latin typeface="Century Gothic" pitchFamily="34" charset="0"/>
              <a:ea typeface="MS PGothic" charset="0"/>
              <a:cs typeface="Arial" pitchFamily="34" charset="0"/>
            </a:endParaRPr>
          </a:p>
        </p:txBody>
      </p:sp>
      <p:sp>
        <p:nvSpPr>
          <p:cNvPr id="3075" name="Content Placeholder 2"/>
          <p:cNvSpPr>
            <a:spLocks noGrp="1"/>
          </p:cNvSpPr>
          <p:nvPr>
            <p:ph idx="1"/>
          </p:nvPr>
        </p:nvSpPr>
        <p:spPr>
          <a:xfrm>
            <a:off x="349249" y="1365235"/>
            <a:ext cx="8461375" cy="4232275"/>
          </a:xfrm>
        </p:spPr>
        <p:txBody>
          <a:bodyPr lIns="0" tIns="0" rIns="0" bIns="0"/>
          <a:lstStyle/>
          <a:p>
            <a:pPr marL="0" indent="0" algn="ctr" eaLnBrk="1" hangingPunct="1">
              <a:lnSpc>
                <a:spcPct val="114000"/>
              </a:lnSpc>
              <a:spcBef>
                <a:spcPts val="0"/>
              </a:spcBef>
              <a:buNone/>
              <a:defRPr/>
            </a:pPr>
            <a:r>
              <a:rPr lang="en-US" dirty="0" smtClean="0">
                <a:latin typeface="Century Gothic" pitchFamily="34" charset="0"/>
                <a:cs typeface="Arial" pitchFamily="34" charset="0"/>
              </a:rPr>
              <a:t>“Learning subject matter and work skills involves using </a:t>
            </a:r>
            <a:r>
              <a:rPr lang="en-US" b="1" dirty="0" smtClean="0">
                <a:solidFill>
                  <a:srgbClr val="FF0000"/>
                </a:solidFill>
                <a:latin typeface="Century Gothic" pitchFamily="34" charset="0"/>
                <a:cs typeface="Arial" pitchFamily="34" charset="0"/>
              </a:rPr>
              <a:t>language</a:t>
            </a:r>
            <a:r>
              <a:rPr lang="en-US" dirty="0" smtClean="0">
                <a:latin typeface="Century Gothic" pitchFamily="34" charset="0"/>
                <a:cs typeface="Arial" pitchFamily="34" charset="0"/>
              </a:rPr>
              <a:t> to structure understanding and core knowledge, to connect concepts with other understanding, and to practice multiple literacy skills within meaningful content-rich activities.”</a:t>
            </a:r>
            <a:endParaRPr lang="en-US" dirty="0">
              <a:latin typeface="Century Gothic" pitchFamily="34" charset="0"/>
              <a:cs typeface="Arial" pitchFamily="34" charset="0"/>
            </a:endParaRPr>
          </a:p>
        </p:txBody>
      </p:sp>
      <p:sp>
        <p:nvSpPr>
          <p:cNvPr id="3" name="Rectangle 2"/>
          <p:cNvSpPr/>
          <p:nvPr/>
        </p:nvSpPr>
        <p:spPr>
          <a:xfrm>
            <a:off x="3162217" y="6171684"/>
            <a:ext cx="4057521" cy="369332"/>
          </a:xfrm>
          <a:prstGeom prst="rect">
            <a:avLst/>
          </a:prstGeom>
        </p:spPr>
        <p:txBody>
          <a:bodyPr wrap="none">
            <a:spAutoFit/>
          </a:bodyPr>
          <a:lstStyle/>
          <a:p>
            <a:pPr algn="ctr"/>
            <a:r>
              <a:rPr lang="en-US" dirty="0">
                <a:solidFill>
                  <a:schemeClr val="bg1"/>
                </a:solidFill>
                <a:latin typeface="Arial"/>
                <a:cs typeface="Arial"/>
              </a:rPr>
              <a:t>Alliance for Excellent Education, 2012</a:t>
            </a:r>
          </a:p>
        </p:txBody>
      </p:sp>
      <p:sp>
        <p:nvSpPr>
          <p:cNvPr id="4" name="Slide Number Placeholder 3"/>
          <p:cNvSpPr>
            <a:spLocks noGrp="1"/>
          </p:cNvSpPr>
          <p:nvPr>
            <p:ph type="sldNum" sz="quarter" idx="12"/>
          </p:nvPr>
        </p:nvSpPr>
        <p:spPr/>
        <p:txBody>
          <a:bodyPr>
            <a:normAutofit fontScale="85000" lnSpcReduction="20000"/>
          </a:bodyPr>
          <a:lstStyle/>
          <a:p>
            <a:fld id="{29B526EF-E695-5D4B-9A9C-8C6AC1967004}" type="slidenum">
              <a:rPr lang="en-US" smtClean="0"/>
              <a:pPr/>
              <a:t>3</a:t>
            </a:fld>
            <a:endParaRPr lang="en-US" dirty="0"/>
          </a:p>
        </p:txBody>
      </p:sp>
      <p:sp>
        <p:nvSpPr>
          <p:cNvPr id="6" name="Rectangle 5"/>
          <p:cNvSpPr/>
          <p:nvPr/>
        </p:nvSpPr>
        <p:spPr>
          <a:xfrm>
            <a:off x="3314617" y="6324084"/>
            <a:ext cx="4057521" cy="369332"/>
          </a:xfrm>
          <a:prstGeom prst="rect">
            <a:avLst/>
          </a:prstGeom>
        </p:spPr>
        <p:txBody>
          <a:bodyPr wrap="none">
            <a:spAutoFit/>
          </a:bodyPr>
          <a:lstStyle/>
          <a:p>
            <a:pPr algn="ctr"/>
            <a:r>
              <a:rPr lang="en-US" dirty="0">
                <a:latin typeface="Arial"/>
                <a:cs typeface="Arial"/>
              </a:rPr>
              <a:t>Alliance for Excellent Education, 2012</a:t>
            </a:r>
          </a:p>
        </p:txBody>
      </p:sp>
    </p:spTree>
    <p:extLst>
      <p:ext uri="{BB962C8B-B14F-4D97-AF65-F5344CB8AC3E}">
        <p14:creationId xmlns:p14="http://schemas.microsoft.com/office/powerpoint/2010/main" val="306249102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219200" y="228600"/>
            <a:ext cx="6248400" cy="990600"/>
          </a:xfrm>
        </p:spPr>
        <p:txBody>
          <a:bodyPr/>
          <a:lstStyle/>
          <a:p>
            <a:r>
              <a:rPr lang="en-US" sz="3600" smtClean="0">
                <a:ea typeface="ＭＳ Ｐゴシック" pitchFamily="-65" charset="-128"/>
                <a:cs typeface="ＭＳ Ｐゴシック" pitchFamily="-65" charset="-128"/>
              </a:rPr>
              <a:t>  Writing Language Objectives</a:t>
            </a:r>
          </a:p>
        </p:txBody>
      </p:sp>
      <p:sp>
        <p:nvSpPr>
          <p:cNvPr id="53251" name="Content Placeholder 2"/>
          <p:cNvSpPr>
            <a:spLocks noGrp="1"/>
          </p:cNvSpPr>
          <p:nvPr>
            <p:ph sz="quarter" idx="1"/>
          </p:nvPr>
        </p:nvSpPr>
        <p:spPr>
          <a:xfrm>
            <a:off x="612775" y="1600200"/>
            <a:ext cx="8153400" cy="4495800"/>
          </a:xfrm>
        </p:spPr>
        <p:txBody>
          <a:bodyPr/>
          <a:lstStyle/>
          <a:p>
            <a:r>
              <a:rPr lang="en-US" sz="3200" dirty="0" smtClean="0">
                <a:ea typeface="ＭＳ Ｐゴシック" pitchFamily="-65" charset="-128"/>
                <a:cs typeface="ＭＳ Ｐゴシック" pitchFamily="-65" charset="-128"/>
              </a:rPr>
              <a:t>Review the handout, Developing Effective Language Objectives</a:t>
            </a:r>
          </a:p>
          <a:p>
            <a:r>
              <a:rPr lang="en-US" sz="3200" dirty="0" smtClean="0">
                <a:ea typeface="ＭＳ Ｐゴシック" pitchFamily="-65" charset="-128"/>
                <a:cs typeface="ＭＳ Ｐゴシック" pitchFamily="-65" charset="-128"/>
              </a:rPr>
              <a:t> Work with a partner and using the sentence frames page 8,  write one or two language objectives. </a:t>
            </a:r>
            <a:r>
              <a:rPr lang="en-US" sz="3200" dirty="0" smtClean="0">
                <a:solidFill>
                  <a:schemeClr val="accent5">
                    <a:lumMod val="75000"/>
                  </a:schemeClr>
                </a:solidFill>
                <a:ea typeface="ＭＳ Ｐゴシック" pitchFamily="-65" charset="-128"/>
                <a:cs typeface="ＭＳ Ｐゴシック" pitchFamily="-65" charset="-128"/>
              </a:rPr>
              <a:t>See page 8</a:t>
            </a:r>
            <a:r>
              <a:rPr lang="en-US" sz="3200" dirty="0" smtClean="0">
                <a:ea typeface="ＭＳ Ｐゴシック" pitchFamily="-65" charset="-128"/>
                <a:cs typeface="ＭＳ Ｐゴシック" pitchFamily="-65" charset="-128"/>
              </a:rPr>
              <a:t>. </a:t>
            </a:r>
            <a:endParaRPr lang="en-US" dirty="0" smtClean="0">
              <a:ea typeface="ＭＳ Ｐゴシック" pitchFamily="-65" charset="-128"/>
              <a:cs typeface="ＭＳ Ｐゴシック" pitchFamily="-65" charset="-128"/>
            </a:endParaRPr>
          </a:p>
        </p:txBody>
      </p:sp>
      <p:pic>
        <p:nvPicPr>
          <p:cNvPr id="53252" name="Picture 3" descr="leer08"/>
          <p:cNvPicPr>
            <a:picLocks noChangeAspect="1" noChangeArrowheads="1"/>
          </p:cNvPicPr>
          <p:nvPr/>
        </p:nvPicPr>
        <p:blipFill>
          <a:blip r:embed="rId3"/>
          <a:srcRect/>
          <a:stretch>
            <a:fillRect/>
          </a:stretch>
        </p:blipFill>
        <p:spPr bwMode="auto">
          <a:xfrm>
            <a:off x="5257800" y="3886200"/>
            <a:ext cx="2730298" cy="1749425"/>
          </a:xfrm>
          <a:prstGeom prst="rect">
            <a:avLst/>
          </a:prstGeom>
          <a:noFill/>
          <a:ln w="9525">
            <a:noFill/>
            <a:miter lim="800000"/>
            <a:headEnd/>
            <a:tailEnd/>
          </a:ln>
        </p:spPr>
      </p:pic>
      <p:pic>
        <p:nvPicPr>
          <p:cNvPr id="53253"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53254" name="Picture 40" descr="CaMSP_Logo-v7_Color"/>
          <p:cNvPicPr>
            <a:picLocks noChangeAspect="1" noChangeArrowheads="1"/>
          </p:cNvPicPr>
          <p:nvPr/>
        </p:nvPicPr>
        <p:blipFill>
          <a:blip r:embed="rId5"/>
          <a:srcRect/>
          <a:stretch>
            <a:fillRect/>
          </a:stretch>
        </p:blipFill>
        <p:spPr bwMode="auto">
          <a:xfrm>
            <a:off x="7543800" y="304800"/>
            <a:ext cx="1295400" cy="854075"/>
          </a:xfrm>
          <a:prstGeom prst="rect">
            <a:avLst/>
          </a:prstGeom>
          <a:noFill/>
          <a:ln w="9525">
            <a:noFill/>
            <a:miter lim="800000"/>
            <a:headEnd/>
            <a:tailEnd/>
          </a:ln>
        </p:spPr>
      </p:pic>
      <p:pic>
        <p:nvPicPr>
          <p:cNvPr id="53255"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6"/>
              <a:srcRect/>
              <a:stretch>
                <a:fillRect/>
              </a:stretch>
            </p:blipFill>
          </mc:Choice>
          <mc:Fallback>
            <p:blipFill>
              <a:blip r:embed="rId7"/>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53256" name="Rectangle 5"/>
          <p:cNvSpPr>
            <a:spLocks noChangeArrowheads="1"/>
          </p:cNvSpPr>
          <p:nvPr/>
        </p:nvSpPr>
        <p:spPr bwMode="auto">
          <a:xfrm>
            <a:off x="1371600" y="6248400"/>
            <a:ext cx="7543800" cy="646331"/>
          </a:xfrm>
          <a:prstGeom prst="rect">
            <a:avLst/>
          </a:prstGeom>
          <a:noFill/>
          <a:ln w="9525">
            <a:noFill/>
            <a:miter lim="800000"/>
            <a:headEnd/>
            <a:tailEnd/>
          </a:ln>
        </p:spPr>
        <p:txBody>
          <a:bodyPr wrap="square">
            <a:prstTxWarp prst="textNoShape">
              <a:avLst/>
            </a:prstTxWarp>
            <a:spAutoFit/>
          </a:bodyPr>
          <a:lstStyle/>
          <a:p>
            <a:pPr eaLnBrk="0" hangingPunct="0"/>
            <a:r>
              <a:rPr lang="en-US" b="0" dirty="0" smtClean="0">
                <a:solidFill>
                  <a:srgbClr val="FF6600"/>
                </a:solidFill>
              </a:rPr>
              <a:t>Handouts: </a:t>
            </a:r>
            <a:r>
              <a:rPr lang="en-US" b="0" dirty="0">
                <a:solidFill>
                  <a:srgbClr val="FF6600"/>
                </a:solidFill>
              </a:rPr>
              <a:t>K-12 Universal Access/SDAIE Lesson Design </a:t>
            </a:r>
            <a:r>
              <a:rPr lang="en-US" b="0" dirty="0" smtClean="0">
                <a:solidFill>
                  <a:srgbClr val="FF6600"/>
                </a:solidFill>
              </a:rPr>
              <a:t>Template</a:t>
            </a:r>
          </a:p>
          <a:p>
            <a:pPr eaLnBrk="0" hangingPunct="0"/>
            <a:r>
              <a:rPr lang="en-US" b="0" dirty="0" smtClean="0">
                <a:solidFill>
                  <a:srgbClr val="FF6600"/>
                </a:solidFill>
              </a:rPr>
              <a:t>Developing Effective Language Objectives</a:t>
            </a:r>
            <a:endParaRPr lang="en-US" b="0" dirty="0">
              <a:solidFill>
                <a:srgbClr val="FF66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61248" cy="990600"/>
          </a:xfrm>
        </p:spPr>
        <p:txBody>
          <a:bodyPr/>
          <a:lstStyle/>
          <a:p>
            <a:r>
              <a:rPr lang="en-US" sz="3200" dirty="0" smtClean="0"/>
              <a:t>Activity:  Write 1-2 language objectives you might use when teaching this problem.</a:t>
            </a:r>
            <a:endParaRPr lang="en-US" sz="3200" dirty="0"/>
          </a:p>
        </p:txBody>
      </p:sp>
      <p:sp>
        <p:nvSpPr>
          <p:cNvPr id="3" name="Content Placeholder 2"/>
          <p:cNvSpPr>
            <a:spLocks noGrp="1"/>
          </p:cNvSpPr>
          <p:nvPr>
            <p:ph sz="quarter" idx="1"/>
          </p:nvPr>
        </p:nvSpPr>
        <p:spPr/>
        <p:txBody>
          <a:bodyPr/>
          <a:lstStyle/>
          <a:p>
            <a:endParaRPr lang="en-US" dirty="0"/>
          </a:p>
        </p:txBody>
      </p:sp>
      <p:graphicFrame>
        <p:nvGraphicFramePr>
          <p:cNvPr id="176130" name="Object 2"/>
          <p:cNvGraphicFramePr>
            <a:graphicFrameLocks noChangeAspect="1"/>
          </p:cNvGraphicFramePr>
          <p:nvPr/>
        </p:nvGraphicFramePr>
        <p:xfrm>
          <a:off x="990600" y="1828800"/>
          <a:ext cx="7867842" cy="2819400"/>
        </p:xfrm>
        <a:graphic>
          <a:graphicData uri="http://schemas.openxmlformats.org/presentationml/2006/ole">
            <mc:AlternateContent xmlns:mc="http://schemas.openxmlformats.org/markup-compatibility/2006">
              <mc:Choice xmlns:v="urn:schemas-microsoft-com:vml" Requires="v">
                <p:oleObj spid="_x0000_s176132" name="Document" r:id="rId4" imgW="6261100" imgH="1257300" progId="Word.Document.12">
                  <p:embed/>
                </p:oleObj>
              </mc:Choice>
              <mc:Fallback>
                <p:oleObj name="Document" r:id="rId4" imgW="6261100" imgH="125730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28800"/>
                        <a:ext cx="786784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6131" name="Object 3"/>
          <p:cNvGraphicFramePr>
            <a:graphicFrameLocks noChangeAspect="1"/>
          </p:cNvGraphicFramePr>
          <p:nvPr/>
        </p:nvGraphicFramePr>
        <p:xfrm>
          <a:off x="1371600" y="4800600"/>
          <a:ext cx="7162800" cy="1143000"/>
        </p:xfrm>
        <a:graphic>
          <a:graphicData uri="http://schemas.openxmlformats.org/presentationml/2006/ole">
            <mc:AlternateContent xmlns:mc="http://schemas.openxmlformats.org/markup-compatibility/2006">
              <mc:Choice xmlns:v="urn:schemas-microsoft-com:vml" Requires="v">
                <p:oleObj spid="_x0000_s176133" name="Document" r:id="rId7" imgW="6121400" imgH="508000" progId="Word.Document.12">
                  <p:embed/>
                </p:oleObj>
              </mc:Choice>
              <mc:Fallback>
                <p:oleObj name="Document" r:id="rId7" imgW="6121400" imgH="508000" progId="Word.Document.12">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8006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ctrTitle"/>
          </p:nvPr>
        </p:nvSpPr>
        <p:spPr/>
        <p:txBody>
          <a:bodyPr/>
          <a:lstStyle/>
          <a:p>
            <a:r>
              <a:rPr lang="en-US" cap="none">
                <a:latin typeface="Verdana" pitchFamily="-65" charset="0"/>
                <a:ea typeface="ＭＳ Ｐゴシック" pitchFamily="-65" charset="-128"/>
                <a:cs typeface="ＭＳ Ｐゴシック" pitchFamily="-65" charset="-128"/>
              </a:rPr>
              <a:t>TEACHING WORDS</a:t>
            </a:r>
          </a:p>
        </p:txBody>
      </p:sp>
      <p:sp>
        <p:nvSpPr>
          <p:cNvPr id="71683" name="Subtitle 2"/>
          <p:cNvSpPr>
            <a:spLocks noGrp="1"/>
          </p:cNvSpPr>
          <p:nvPr>
            <p:ph type="subTitle" idx="1"/>
          </p:nvPr>
        </p:nvSpPr>
        <p:spPr>
          <a:xfrm>
            <a:off x="2362200" y="6049963"/>
            <a:ext cx="6705600" cy="685800"/>
          </a:xfrm>
        </p:spPr>
        <p:txBody>
          <a:bodyPr/>
          <a:lstStyle/>
          <a:p>
            <a:pPr>
              <a:lnSpc>
                <a:spcPct val="80000"/>
              </a:lnSpc>
            </a:pPr>
            <a:r>
              <a:rPr lang="en-US" sz="2000">
                <a:ea typeface="ＭＳ Ｐゴシック" pitchFamily="-65" charset="-128"/>
                <a:cs typeface="ＭＳ Ｐゴシック" pitchFamily="-65" charset="-128"/>
              </a:rPr>
              <a:t>It’s not enough to hold students accountable for learning language.  We need to support their learning of language.</a:t>
            </a:r>
          </a:p>
        </p:txBody>
      </p:sp>
      <p:sp>
        <p:nvSpPr>
          <p:cNvPr id="71684" name="Slide Number Placeholder 3"/>
          <p:cNvSpPr>
            <a:spLocks noGrp="1"/>
          </p:cNvSpPr>
          <p:nvPr>
            <p:ph type="sldNum" sz="quarter" idx="12"/>
          </p:nvPr>
        </p:nvSpPr>
        <p:spPr bwMode="auto">
          <a:noFill/>
          <a:ln>
            <a:miter lim="800000"/>
            <a:headEnd/>
            <a:tailEnd/>
          </a:ln>
        </p:spPr>
        <p:txBody>
          <a:bodyPr/>
          <a:lstStyle/>
          <a:p>
            <a:fld id="{E3C99360-5248-9847-8DDD-FEB199BB34EE}" type="slidenum">
              <a:rPr lang="en-US">
                <a:latin typeface="Verdana" pitchFamily="-65" charset="0"/>
              </a:rPr>
              <a:pPr/>
              <a:t>32</a:t>
            </a:fld>
            <a:endParaRPr lang="en-US">
              <a:latin typeface="Verdana" pitchFamily="-65" charset="0"/>
            </a:endParaRPr>
          </a:p>
        </p:txBody>
      </p:sp>
      <p:pic>
        <p:nvPicPr>
          <p:cNvPr id="71685" name="Picture 4"/>
          <p:cNvPicPr>
            <a:picLocks noChangeAspect="1"/>
          </p:cNvPicPr>
          <p:nvPr/>
        </p:nvPicPr>
        <p:blipFill>
          <a:blip r:embed="rId3"/>
          <a:srcRect/>
          <a:stretch>
            <a:fillRect/>
          </a:stretch>
        </p:blipFill>
        <p:spPr bwMode="auto">
          <a:xfrm>
            <a:off x="1981200" y="533400"/>
            <a:ext cx="6096000" cy="4572000"/>
          </a:xfrm>
          <a:prstGeom prst="rect">
            <a:avLst/>
          </a:prstGeom>
          <a:noFill/>
          <a:ln w="9525">
            <a:noFill/>
            <a:miter lim="800000"/>
            <a:headEnd/>
            <a:tailEnd/>
          </a:ln>
        </p:spPr>
      </p:pic>
      <p:sp>
        <p:nvSpPr>
          <p:cNvPr id="71686" name="TextBox 5"/>
          <p:cNvSpPr txBox="1">
            <a:spLocks noChangeArrowheads="1"/>
          </p:cNvSpPr>
          <p:nvPr/>
        </p:nvSpPr>
        <p:spPr bwMode="auto">
          <a:xfrm>
            <a:off x="0" y="4495800"/>
            <a:ext cx="9144000" cy="369332"/>
          </a:xfrm>
          <a:prstGeom prst="rect">
            <a:avLst/>
          </a:prstGeom>
          <a:solidFill>
            <a:srgbClr val="FEFE92"/>
          </a:solidFill>
          <a:ln w="9525">
            <a:noFill/>
            <a:miter lim="800000"/>
            <a:headEnd/>
            <a:tailEnd/>
          </a:ln>
        </p:spPr>
        <p:txBody>
          <a:bodyPr wrap="square">
            <a:prstTxWarp prst="textNoShape">
              <a:avLst/>
            </a:prstTxWarp>
            <a:spAutoFit/>
          </a:bodyPr>
          <a:lstStyle/>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6"/>
          <p:cNvSpPr>
            <a:spLocks noGrp="1"/>
          </p:cNvSpPr>
          <p:nvPr>
            <p:ph type="sldNum" sz="quarter" idx="12"/>
          </p:nvPr>
        </p:nvSpPr>
        <p:spPr>
          <a:noFill/>
        </p:spPr>
        <p:txBody>
          <a:bodyPr>
            <a:normAutofit fontScale="85000" lnSpcReduction="20000"/>
          </a:bodyPr>
          <a:lstStyle/>
          <a:p>
            <a:fld id="{5D4C259E-4C4C-C843-A060-CD70553656C7}" type="slidenum">
              <a:rPr lang="en-US"/>
              <a:pPr/>
              <a:t>33</a:t>
            </a:fld>
            <a:endParaRPr lang="en-US"/>
          </a:p>
        </p:txBody>
      </p:sp>
      <p:sp>
        <p:nvSpPr>
          <p:cNvPr id="97284" name="Rectangle 4"/>
          <p:cNvSpPr>
            <a:spLocks noGrp="1" noChangeArrowheads="1"/>
          </p:cNvSpPr>
          <p:nvPr>
            <p:ph type="title"/>
          </p:nvPr>
        </p:nvSpPr>
        <p:spPr/>
        <p:txBody>
          <a:bodyPr/>
          <a:lstStyle/>
          <a:p>
            <a:pPr eaLnBrk="1" hangingPunct="1"/>
            <a:r>
              <a:rPr lang="en-US" sz="3400" b="1" u="sng" dirty="0">
                <a:effectLst>
                  <a:outerShdw blurRad="38100" dist="38100" dir="2700000" algn="tl">
                    <a:srgbClr val="DDDDDD"/>
                  </a:outerShdw>
                </a:effectLst>
              </a:rPr>
              <a:t>Why Be Concerned about</a:t>
            </a:r>
            <a:r>
              <a:rPr lang="en-US" sz="3400" b="1" u="sng" dirty="0" smtClean="0">
                <a:effectLst>
                  <a:outerShdw blurRad="38100" dist="38100" dir="2700000" algn="tl">
                    <a:srgbClr val="DDDDDD"/>
                  </a:outerShdw>
                </a:effectLst>
              </a:rPr>
              <a:t> Vocabulary</a:t>
            </a:r>
            <a:endParaRPr lang="en-US" sz="3400" b="1" u="sng" dirty="0">
              <a:effectLst>
                <a:outerShdw blurRad="38100" dist="38100" dir="2700000" algn="tl">
                  <a:srgbClr val="DDDDDD"/>
                </a:outerShdw>
              </a:effectLst>
            </a:endParaRPr>
          </a:p>
        </p:txBody>
      </p:sp>
      <p:sp>
        <p:nvSpPr>
          <p:cNvPr id="97286" name="Rectangle 6"/>
          <p:cNvSpPr>
            <a:spLocks noGrp="1" noChangeArrowheads="1"/>
          </p:cNvSpPr>
          <p:nvPr>
            <p:ph type="body" sz="half" idx="2"/>
          </p:nvPr>
        </p:nvSpPr>
        <p:spPr>
          <a:xfrm>
            <a:off x="4343400" y="1752600"/>
            <a:ext cx="4224338" cy="4267200"/>
          </a:xfrm>
        </p:spPr>
        <p:txBody>
          <a:bodyPr/>
          <a:lstStyle/>
          <a:p>
            <a:pPr eaLnBrk="1" hangingPunct="1">
              <a:lnSpc>
                <a:spcPct val="90000"/>
              </a:lnSpc>
            </a:pPr>
            <a:r>
              <a:rPr lang="en-US" sz="2600" dirty="0"/>
              <a:t>Knowledge of vocabulary is one of the best predictors of success in </a:t>
            </a:r>
            <a:r>
              <a:rPr lang="en-US" sz="2600" b="1" dirty="0">
                <a:effectLst>
                  <a:outerShdw blurRad="38100" dist="38100" dir="2700000" algn="tl">
                    <a:srgbClr val="DDDDDD"/>
                  </a:outerShdw>
                </a:effectLst>
              </a:rPr>
              <a:t>all</a:t>
            </a:r>
            <a:r>
              <a:rPr lang="en-US" sz="2600" dirty="0"/>
              <a:t> school subjects.</a:t>
            </a:r>
          </a:p>
          <a:p>
            <a:pPr eaLnBrk="1" hangingPunct="1">
              <a:lnSpc>
                <a:spcPct val="90000"/>
              </a:lnSpc>
            </a:pPr>
            <a:r>
              <a:rPr lang="en-US" sz="2600" dirty="0"/>
              <a:t>The more words</a:t>
            </a:r>
            <a:r>
              <a:rPr lang="en-US" sz="2600" dirty="0" smtClean="0"/>
              <a:t> students </a:t>
            </a:r>
            <a:r>
              <a:rPr lang="en-US" sz="2600" dirty="0"/>
              <a:t>know, the easier it is to learn new words because</a:t>
            </a:r>
            <a:r>
              <a:rPr lang="en-US" sz="2600" dirty="0" smtClean="0"/>
              <a:t> they </a:t>
            </a:r>
            <a:r>
              <a:rPr lang="en-US" sz="2600" dirty="0"/>
              <a:t>have more “pegs” to hang the new words on</a:t>
            </a:r>
            <a:r>
              <a:rPr lang="en-US" sz="2600" dirty="0" smtClean="0"/>
              <a:t>.</a:t>
            </a:r>
          </a:p>
          <a:p>
            <a:pPr eaLnBrk="1" hangingPunct="1">
              <a:lnSpc>
                <a:spcPct val="90000"/>
              </a:lnSpc>
            </a:pPr>
            <a:r>
              <a:rPr lang="en-US" sz="2600" dirty="0" smtClean="0"/>
              <a:t>Lack of vocabulary can prevent student success in mathematics classrooms.</a:t>
            </a:r>
          </a:p>
          <a:p>
            <a:pPr eaLnBrk="1" hangingPunct="1">
              <a:lnSpc>
                <a:spcPct val="90000"/>
              </a:lnSpc>
            </a:pPr>
            <a:endParaRPr lang="en-US" sz="2600" dirty="0"/>
          </a:p>
        </p:txBody>
      </p:sp>
      <p:pic>
        <p:nvPicPr>
          <p:cNvPr id="21510" name="Picture 7" descr="MPj02623220000[1]"/>
          <p:cNvPicPr>
            <a:picLocks noGrp="1" noChangeAspect="1" noChangeArrowheads="1"/>
          </p:cNvPicPr>
          <p:nvPr>
            <p:ph type="clipArt" sz="half" idx="1"/>
          </p:nvPr>
        </p:nvPicPr>
        <p:blipFill>
          <a:blip r:embed="rId2"/>
          <a:srcRect/>
          <a:stretch>
            <a:fillRect/>
          </a:stretch>
        </p:blipFill>
        <p:spPr>
          <a:xfrm>
            <a:off x="533400" y="1828800"/>
            <a:ext cx="3824288" cy="41910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dirty="0" smtClean="0">
                <a:ea typeface="ＭＳ Ｐゴシック" pitchFamily="-65" charset="-128"/>
                <a:cs typeface="ＭＳ Ｐゴシック" pitchFamily="-65" charset="-128"/>
              </a:rPr>
              <a:t>What Can You Teach Students about Words</a:t>
            </a:r>
            <a:endParaRPr lang="en-US" dirty="0">
              <a:ea typeface="ＭＳ Ｐゴシック" pitchFamily="-65" charset="-128"/>
              <a:cs typeface="ＭＳ Ｐゴシック" pitchFamily="-65" charset="-128"/>
            </a:endParaRPr>
          </a:p>
        </p:txBody>
      </p:sp>
      <p:sp>
        <p:nvSpPr>
          <p:cNvPr id="77827" name="Rectangle 3"/>
          <p:cNvSpPr>
            <a:spLocks noGrp="1" noChangeArrowheads="1"/>
          </p:cNvSpPr>
          <p:nvPr>
            <p:ph type="body" idx="1"/>
          </p:nvPr>
        </p:nvSpPr>
        <p:spPr>
          <a:xfrm>
            <a:off x="914400" y="1371600"/>
            <a:ext cx="7924800" cy="5105400"/>
          </a:xfrm>
        </p:spPr>
        <p:txBody>
          <a:bodyPr/>
          <a:lstStyle/>
          <a:p>
            <a:pPr eaLnBrk="1" hangingPunct="1"/>
            <a:r>
              <a:rPr lang="en-US" dirty="0">
                <a:ea typeface="ＭＳ Ｐゴシック" pitchFamily="-65" charset="-128"/>
                <a:cs typeface="ＭＳ Ｐゴシック" pitchFamily="-65" charset="-128"/>
              </a:rPr>
              <a:t>Include: </a:t>
            </a:r>
          </a:p>
          <a:p>
            <a:pPr lvl="1" eaLnBrk="1" hangingPunct="1"/>
            <a:r>
              <a:rPr lang="en-US" dirty="0" smtClean="0"/>
              <a:t>spelling</a:t>
            </a:r>
          </a:p>
          <a:p>
            <a:pPr lvl="1" eaLnBrk="1" hangingPunct="1"/>
            <a:r>
              <a:rPr lang="en-US" dirty="0" smtClean="0"/>
              <a:t>pronunciation</a:t>
            </a:r>
          </a:p>
          <a:p>
            <a:pPr lvl="1" eaLnBrk="1" hangingPunct="1"/>
            <a:r>
              <a:rPr lang="en-US" dirty="0" smtClean="0"/>
              <a:t>opposites/</a:t>
            </a:r>
            <a:r>
              <a:rPr lang="en-US" dirty="0"/>
              <a:t>antonyms</a:t>
            </a:r>
            <a:endParaRPr lang="en-US" dirty="0" smtClean="0"/>
          </a:p>
          <a:p>
            <a:pPr lvl="1" eaLnBrk="1" hangingPunct="1"/>
            <a:r>
              <a:rPr lang="en-US" dirty="0" smtClean="0"/>
              <a:t>synonyms</a:t>
            </a:r>
          </a:p>
          <a:p>
            <a:pPr lvl="1" eaLnBrk="1" hangingPunct="1"/>
            <a:r>
              <a:rPr lang="en-US" dirty="0" smtClean="0"/>
              <a:t>related </a:t>
            </a:r>
            <a:r>
              <a:rPr lang="en-US" dirty="0"/>
              <a:t>words</a:t>
            </a:r>
          </a:p>
          <a:p>
            <a:pPr lvl="1" eaLnBrk="1" hangingPunct="1"/>
            <a:r>
              <a:rPr lang="en-US" dirty="0"/>
              <a:t>examples/non-examples</a:t>
            </a:r>
            <a:endParaRPr lang="en-US" dirty="0" smtClean="0"/>
          </a:p>
          <a:p>
            <a:pPr lvl="1" eaLnBrk="1" hangingPunct="1"/>
            <a:r>
              <a:rPr lang="en-US" dirty="0" smtClean="0"/>
              <a:t>use in math contexts in complete sentences</a:t>
            </a:r>
          </a:p>
          <a:p>
            <a:pPr lvl="1" eaLnBrk="1" hangingPunct="1"/>
            <a:r>
              <a:rPr lang="en-US" dirty="0" smtClean="0"/>
              <a:t>multiple meanings</a:t>
            </a:r>
            <a:endParaRPr lang="en-US" dirty="0"/>
          </a:p>
        </p:txBody>
      </p:sp>
      <p:sp>
        <p:nvSpPr>
          <p:cNvPr id="4" name="Left Arrow 3"/>
          <p:cNvSpPr/>
          <p:nvPr/>
        </p:nvSpPr>
        <p:spPr>
          <a:xfrm>
            <a:off x="4343400" y="5257800"/>
            <a:ext cx="1905000" cy="636588"/>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b="1" kern="1200">
                <a:solidFill>
                  <a:schemeClr val="lt1"/>
                </a:solidFill>
                <a:latin typeface="+mn-lt"/>
                <a:ea typeface="+mn-ea"/>
                <a:cs typeface="+mn-cs"/>
              </a:defRPr>
            </a:lvl1pPr>
            <a:lvl2pPr marL="457200" algn="l" rtl="0" fontAlgn="base">
              <a:spcBef>
                <a:spcPct val="0"/>
              </a:spcBef>
              <a:spcAft>
                <a:spcPct val="0"/>
              </a:spcAft>
              <a:defRPr b="1" kern="1200">
                <a:solidFill>
                  <a:schemeClr val="lt1"/>
                </a:solidFill>
                <a:latin typeface="+mn-lt"/>
                <a:ea typeface="+mn-ea"/>
                <a:cs typeface="+mn-cs"/>
              </a:defRPr>
            </a:lvl2pPr>
            <a:lvl3pPr marL="914400" algn="l" rtl="0" fontAlgn="base">
              <a:spcBef>
                <a:spcPct val="0"/>
              </a:spcBef>
              <a:spcAft>
                <a:spcPct val="0"/>
              </a:spcAft>
              <a:defRPr b="1" kern="1200">
                <a:solidFill>
                  <a:schemeClr val="lt1"/>
                </a:solidFill>
                <a:latin typeface="+mn-lt"/>
                <a:ea typeface="+mn-ea"/>
                <a:cs typeface="+mn-cs"/>
              </a:defRPr>
            </a:lvl3pPr>
            <a:lvl4pPr marL="1371600" algn="l" rtl="0" fontAlgn="base">
              <a:spcBef>
                <a:spcPct val="0"/>
              </a:spcBef>
              <a:spcAft>
                <a:spcPct val="0"/>
              </a:spcAft>
              <a:defRPr b="1" kern="1200">
                <a:solidFill>
                  <a:schemeClr val="lt1"/>
                </a:solidFill>
                <a:latin typeface="+mn-lt"/>
                <a:ea typeface="+mn-ea"/>
                <a:cs typeface="+mn-cs"/>
              </a:defRPr>
            </a:lvl4pPr>
            <a:lvl5pPr marL="1828800" algn="l" rtl="0" fontAlgn="base">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defRPr/>
            </a:pPr>
            <a:endParaRPr lang="en-US">
              <a:solidFill>
                <a:srgbClr val="FF66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09600" y="152400"/>
            <a:ext cx="8153400" cy="990600"/>
          </a:xfrm>
        </p:spPr>
        <p:txBody>
          <a:bodyPr/>
          <a:lstStyle/>
          <a:p>
            <a:r>
              <a:rPr lang="en-US" dirty="0" smtClean="0">
                <a:ea typeface="ＭＳ Ｐゴシック" pitchFamily="-65" charset="-128"/>
                <a:cs typeface="ＭＳ Ｐゴシック" pitchFamily="-65" charset="-128"/>
              </a:rPr>
              <a:t>Teaching words with multiple meanings</a:t>
            </a:r>
          </a:p>
        </p:txBody>
      </p:sp>
      <p:pic>
        <p:nvPicPr>
          <p:cNvPr id="57347" name="Content Placeholder 3"/>
          <p:cNvPicPr>
            <a:picLocks noGrp="1" noChangeAspect="1"/>
          </p:cNvPicPr>
          <p:nvPr>
            <p:ph sz="quarter" idx="1"/>
          </p:nvPr>
        </p:nvPicPr>
        <p:blipFill>
          <a:blip r:embed="rId3"/>
          <a:srcRect t="13405" b="13405"/>
          <a:stretch>
            <a:fillRect/>
          </a:stretch>
        </p:blipFill>
        <p:spPr>
          <a:xfrm>
            <a:off x="612775" y="1600200"/>
            <a:ext cx="8153400" cy="44958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143000" y="228600"/>
            <a:ext cx="7772400" cy="990600"/>
          </a:xfrm>
        </p:spPr>
        <p:txBody>
          <a:bodyPr/>
          <a:lstStyle/>
          <a:p>
            <a:pPr eaLnBrk="1" hangingPunct="1"/>
            <a:r>
              <a:rPr lang="en-US" sz="3600" dirty="0" smtClean="0">
                <a:ea typeface="ＭＳ Ｐゴシック" pitchFamily="-65" charset="-128"/>
                <a:cs typeface="ＭＳ Ｐゴシック" pitchFamily="-65" charset="-128"/>
              </a:rPr>
              <a:t>What types of words are taught when teaching algebraic concepts?</a:t>
            </a:r>
          </a:p>
        </p:txBody>
      </p:sp>
      <p:sp>
        <p:nvSpPr>
          <p:cNvPr id="59395" name="Rectangle 3"/>
          <p:cNvSpPr>
            <a:spLocks noChangeArrowheads="1"/>
          </p:cNvSpPr>
          <p:nvPr/>
        </p:nvSpPr>
        <p:spPr bwMode="auto">
          <a:xfrm>
            <a:off x="152400" y="1524000"/>
            <a:ext cx="8763000" cy="5447644"/>
          </a:xfrm>
          <a:prstGeom prst="rect">
            <a:avLst/>
          </a:prstGeom>
          <a:noFill/>
          <a:ln w="9525">
            <a:noFill/>
            <a:miter lim="800000"/>
            <a:headEnd/>
            <a:tailEnd/>
          </a:ln>
        </p:spPr>
        <p:txBody>
          <a:bodyPr>
            <a:prstTxWarp prst="textNoShape">
              <a:avLst/>
            </a:prstTxWarp>
            <a:spAutoFit/>
          </a:bodyPr>
          <a:lstStyle/>
          <a:p>
            <a:pPr>
              <a:lnSpc>
                <a:spcPct val="90000"/>
              </a:lnSpc>
            </a:pPr>
            <a:r>
              <a:rPr lang="en-US" sz="2400" b="0" dirty="0" smtClean="0">
                <a:latin typeface="Tw Cen MT" pitchFamily="-65" charset="-18"/>
              </a:rPr>
              <a:t>EVERYDAY WORDS:  </a:t>
            </a:r>
            <a:r>
              <a:rPr lang="en-US" sz="2400" b="0" dirty="0" smtClean="0"/>
              <a:t>Words that are used the same ways in math contexts and in ordinary English  (dollars, cents, because, balloons, distance…)</a:t>
            </a:r>
          </a:p>
          <a:p>
            <a:pPr>
              <a:lnSpc>
                <a:spcPct val="90000"/>
              </a:lnSpc>
            </a:pPr>
            <a:endParaRPr lang="en-US" sz="2400" b="0" dirty="0" smtClean="0"/>
          </a:p>
          <a:p>
            <a:pPr>
              <a:lnSpc>
                <a:spcPct val="90000"/>
              </a:lnSpc>
            </a:pPr>
            <a:r>
              <a:rPr lang="en-US" sz="2400" b="0" dirty="0" smtClean="0"/>
              <a:t>ACADEMIC WORDS:  Words used in different content areas</a:t>
            </a:r>
          </a:p>
          <a:p>
            <a:pPr>
              <a:lnSpc>
                <a:spcPct val="90000"/>
              </a:lnSpc>
            </a:pPr>
            <a:endParaRPr lang="en-US" sz="2400" b="0" dirty="0" smtClean="0"/>
          </a:p>
          <a:p>
            <a:pPr>
              <a:lnSpc>
                <a:spcPct val="90000"/>
              </a:lnSpc>
            </a:pPr>
            <a:r>
              <a:rPr lang="en-US" sz="2400" b="0" dirty="0" smtClean="0"/>
              <a:t>TECHNICAL WORDS:  Words that are used only in mathematics – </a:t>
            </a:r>
            <a:r>
              <a:rPr lang="en-US" sz="2400" b="0" i="1" dirty="0" smtClean="0"/>
              <a:t>technical words </a:t>
            </a:r>
            <a:r>
              <a:rPr lang="en-US" sz="2400" b="0" dirty="0" smtClean="0"/>
              <a:t>- (hypotenuse, square root, numerator…)</a:t>
            </a:r>
          </a:p>
          <a:p>
            <a:pPr>
              <a:lnSpc>
                <a:spcPct val="90000"/>
              </a:lnSpc>
            </a:pPr>
            <a:r>
              <a:rPr lang="en-US" sz="2400" b="0" dirty="0" smtClean="0"/>
              <a:t>---------------------------------------------------------------------------</a:t>
            </a:r>
          </a:p>
          <a:p>
            <a:pPr>
              <a:lnSpc>
                <a:spcPct val="90000"/>
              </a:lnSpc>
            </a:pPr>
            <a:endParaRPr lang="en-US" sz="2400" b="0" dirty="0" smtClean="0"/>
          </a:p>
          <a:p>
            <a:pPr>
              <a:lnSpc>
                <a:spcPct val="90000"/>
              </a:lnSpc>
            </a:pPr>
            <a:r>
              <a:rPr lang="en-US" sz="2400" b="0" dirty="0" smtClean="0"/>
              <a:t>WORDS WITH MORE THAN ONE MEANING:  Words that have different meanings in mathematics contexts than they do in other contexts </a:t>
            </a:r>
          </a:p>
          <a:p>
            <a:pPr>
              <a:lnSpc>
                <a:spcPct val="90000"/>
              </a:lnSpc>
              <a:buFont typeface="Wingdings" pitchFamily="-65" charset="2"/>
              <a:buNone/>
            </a:pPr>
            <a:r>
              <a:rPr lang="en-US" sz="2400" b="0" dirty="0" smtClean="0"/>
              <a:t> </a:t>
            </a:r>
          </a:p>
          <a:p>
            <a:pPr>
              <a:buFont typeface="Arial" pitchFamily="-65" charset="0"/>
              <a:buChar char="•"/>
            </a:pPr>
            <a:endParaRPr lang="en-US" sz="2400" b="0" dirty="0"/>
          </a:p>
        </p:txBody>
      </p:sp>
      <p:pic>
        <p:nvPicPr>
          <p:cNvPr id="59396" name="Picture 36" descr="ccss_logo_JPEG_small"/>
          <p:cNvPicPr>
            <a:picLocks noChangeAspect="1" noChangeArrowheads="1"/>
          </p:cNvPicPr>
          <p:nvPr/>
        </p:nvPicPr>
        <p:blipFill>
          <a:blip r:embed="rId3"/>
          <a:srcRect/>
          <a:stretch>
            <a:fillRect/>
          </a:stretch>
        </p:blipFill>
        <p:spPr bwMode="auto">
          <a:xfrm>
            <a:off x="152400" y="146050"/>
            <a:ext cx="990600" cy="965200"/>
          </a:xfrm>
          <a:prstGeom prst="rect">
            <a:avLst/>
          </a:prstGeom>
          <a:noFill/>
          <a:ln w="9525">
            <a:noFill/>
            <a:miter lim="800000"/>
            <a:headEnd/>
            <a:tailEnd/>
          </a:ln>
        </p:spPr>
      </p:pic>
      <p:pic>
        <p:nvPicPr>
          <p:cNvPr id="5" name="Picture 4" descr="C:\WINDOWS\Application Data\Microsoft\Media Catalog\funrule[1].gif"/>
          <p:cNvPicPr>
            <a:picLocks noChangeAspect="1" noChangeArrowheads="1"/>
          </p:cNvPicPr>
          <p:nvPr/>
        </p:nvPicPr>
        <p:blipFill>
          <a:blip r:embed="rId4"/>
          <a:srcRect/>
          <a:stretch>
            <a:fillRect/>
          </a:stretch>
        </p:blipFill>
        <p:spPr bwMode="auto">
          <a:xfrm>
            <a:off x="5105400" y="6096000"/>
            <a:ext cx="1630503" cy="5175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Grp="1" noChangeArrowheads="1"/>
          </p:cNvSpPr>
          <p:nvPr>
            <p:ph type="title"/>
          </p:nvPr>
        </p:nvSpPr>
        <p:spPr>
          <a:solidFill>
            <a:schemeClr val="bg1"/>
          </a:solidFill>
        </p:spPr>
        <p:txBody>
          <a:bodyPr/>
          <a:lstStyle/>
          <a:p>
            <a:r>
              <a:rPr lang="en-US" dirty="0" smtClean="0"/>
              <a:t>Examples of math </a:t>
            </a:r>
            <a:r>
              <a:rPr lang="en-US" dirty="0"/>
              <a:t>words with multiple meanings</a:t>
            </a:r>
          </a:p>
        </p:txBody>
      </p:sp>
      <p:sp>
        <p:nvSpPr>
          <p:cNvPr id="47107" name="Rectangle 3"/>
          <p:cNvSpPr>
            <a:spLocks noGrp="1" noChangeArrowheads="1"/>
          </p:cNvSpPr>
          <p:nvPr>
            <p:ph type="body" sz="half" idx="1"/>
          </p:nvPr>
        </p:nvSpPr>
        <p:spPr>
          <a:xfrm>
            <a:off x="838200" y="2362200"/>
            <a:ext cx="3771900" cy="3724275"/>
          </a:xfrm>
        </p:spPr>
        <p:txBody>
          <a:bodyPr/>
          <a:lstStyle/>
          <a:p>
            <a:pPr>
              <a:lnSpc>
                <a:spcPct val="90000"/>
              </a:lnSpc>
            </a:pPr>
            <a:r>
              <a:rPr lang="en-US" sz="2400" dirty="0"/>
              <a:t>operation</a:t>
            </a:r>
          </a:p>
          <a:p>
            <a:pPr>
              <a:lnSpc>
                <a:spcPct val="90000"/>
              </a:lnSpc>
            </a:pPr>
            <a:r>
              <a:rPr lang="en-US" sz="2400" dirty="0"/>
              <a:t>power</a:t>
            </a:r>
          </a:p>
          <a:p>
            <a:pPr>
              <a:lnSpc>
                <a:spcPct val="90000"/>
              </a:lnSpc>
            </a:pPr>
            <a:r>
              <a:rPr lang="en-US" sz="2400" dirty="0"/>
              <a:t>problem</a:t>
            </a:r>
          </a:p>
          <a:p>
            <a:pPr>
              <a:lnSpc>
                <a:spcPct val="90000"/>
              </a:lnSpc>
            </a:pPr>
            <a:r>
              <a:rPr lang="en-US" sz="2400" dirty="0"/>
              <a:t>plot</a:t>
            </a:r>
          </a:p>
          <a:p>
            <a:pPr>
              <a:lnSpc>
                <a:spcPct val="90000"/>
              </a:lnSpc>
            </a:pPr>
            <a:r>
              <a:rPr lang="en-US" sz="2400" dirty="0"/>
              <a:t>table</a:t>
            </a:r>
          </a:p>
          <a:p>
            <a:pPr>
              <a:lnSpc>
                <a:spcPct val="90000"/>
              </a:lnSpc>
            </a:pPr>
            <a:r>
              <a:rPr lang="en-US" sz="2400" dirty="0"/>
              <a:t>area</a:t>
            </a:r>
          </a:p>
          <a:p>
            <a:pPr>
              <a:lnSpc>
                <a:spcPct val="90000"/>
              </a:lnSpc>
            </a:pPr>
            <a:r>
              <a:rPr lang="en-US" sz="2400" dirty="0"/>
              <a:t>face</a:t>
            </a:r>
          </a:p>
          <a:p>
            <a:pPr>
              <a:lnSpc>
                <a:spcPct val="90000"/>
              </a:lnSpc>
            </a:pPr>
            <a:r>
              <a:rPr lang="en-US" sz="2400" dirty="0"/>
              <a:t>plane</a:t>
            </a:r>
          </a:p>
          <a:p>
            <a:pPr>
              <a:lnSpc>
                <a:spcPct val="90000"/>
              </a:lnSpc>
            </a:pPr>
            <a:r>
              <a:rPr lang="en-US" sz="2400" dirty="0"/>
              <a:t>tree</a:t>
            </a:r>
          </a:p>
        </p:txBody>
      </p:sp>
      <p:pic>
        <p:nvPicPr>
          <p:cNvPr id="47109" name="Picture 5" descr="bs00559_"/>
          <p:cNvPicPr>
            <a:picLocks noGrp="1" noChangeAspect="1" noChangeArrowheads="1"/>
          </p:cNvPicPr>
          <p:nvPr>
            <p:ph type="clipArt" sz="half" idx="2"/>
          </p:nvPr>
        </p:nvPicPr>
        <p:blipFill>
          <a:blip r:embed="rId2"/>
          <a:srcRect/>
          <a:stretch>
            <a:fillRect/>
          </a:stretch>
        </p:blipFill>
        <p:spPr>
          <a:xfrm>
            <a:off x="3581400" y="2209800"/>
            <a:ext cx="3773487" cy="1920875"/>
          </a:xfrm>
        </p:spPr>
      </p:pic>
      <p:sp>
        <p:nvSpPr>
          <p:cNvPr id="5" name="TextBox 4"/>
          <p:cNvSpPr txBox="1"/>
          <p:nvPr/>
        </p:nvSpPr>
        <p:spPr>
          <a:xfrm>
            <a:off x="2514600" y="5410200"/>
            <a:ext cx="5943600" cy="646331"/>
          </a:xfrm>
          <a:prstGeom prst="rect">
            <a:avLst/>
          </a:prstGeom>
          <a:noFill/>
        </p:spPr>
        <p:txBody>
          <a:bodyPr wrap="square" rtlCol="0">
            <a:spAutoFit/>
          </a:bodyPr>
          <a:lstStyle/>
          <a:p>
            <a:r>
              <a:rPr lang="en-US" dirty="0" smtClean="0"/>
              <a:t>These words can prevent English learners from understanding their math instruction.</a:t>
            </a:r>
            <a:endParaRPr lang="en-US" dirty="0"/>
          </a:p>
        </p:txBody>
      </p:sp>
    </p:spTree>
  </p:cSld>
  <p:clrMapOvr>
    <a:masterClrMapping/>
  </p:clrMapOvr>
  <p:transition spd="med">
    <p:cover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Word with Many Meanings: Unit</a:t>
            </a:r>
          </a:p>
        </p:txBody>
      </p:sp>
      <p:sp>
        <p:nvSpPr>
          <p:cNvPr id="3" name="Text Placeholder 2"/>
          <p:cNvSpPr>
            <a:spLocks noGrp="1"/>
          </p:cNvSpPr>
          <p:nvPr>
            <p:ph type="body" sz="half" idx="1"/>
          </p:nvPr>
        </p:nvSpPr>
        <p:spPr>
          <a:xfrm>
            <a:off x="609600" y="1447800"/>
            <a:ext cx="8305800" cy="2286000"/>
          </a:xfrm>
        </p:spPr>
        <p:txBody>
          <a:bodyPr/>
          <a:lstStyle/>
          <a:p>
            <a:pPr lvl="0">
              <a:buNone/>
            </a:pPr>
            <a:r>
              <a:rPr lang="en-US" dirty="0" smtClean="0"/>
              <a:t>Definitions</a:t>
            </a:r>
          </a:p>
          <a:p>
            <a:pPr lvl="0">
              <a:buNone/>
            </a:pPr>
            <a:r>
              <a:rPr lang="en-US" dirty="0" smtClean="0"/>
              <a:t>a. a set quantity as a standard of measurement</a:t>
            </a:r>
          </a:p>
          <a:p>
            <a:pPr lvl="0">
              <a:buNone/>
            </a:pPr>
            <a:r>
              <a:rPr lang="en-US" dirty="0" err="1" smtClean="0"/>
              <a:t>b</a:t>
            </a:r>
            <a:r>
              <a:rPr lang="en-US" dirty="0" smtClean="0"/>
              <a:t>. a part of a military organization</a:t>
            </a:r>
          </a:p>
          <a:p>
            <a:pPr lvl="0">
              <a:buNone/>
            </a:pPr>
            <a:r>
              <a:rPr lang="en-US" dirty="0" err="1" smtClean="0"/>
              <a:t>c</a:t>
            </a:r>
            <a:r>
              <a:rPr lang="en-US" dirty="0" smtClean="0"/>
              <a:t>.  a part of a school course focusing on a theme</a:t>
            </a:r>
          </a:p>
          <a:p>
            <a:endParaRPr lang="en-US" dirty="0" smtClean="0"/>
          </a:p>
          <a:p>
            <a:pPr lvl="0"/>
            <a:endParaRPr lang="en-US" dirty="0" smtClean="0"/>
          </a:p>
        </p:txBody>
      </p:sp>
      <p:sp>
        <p:nvSpPr>
          <p:cNvPr id="5" name="TextBox 4"/>
          <p:cNvSpPr txBox="1"/>
          <p:nvPr/>
        </p:nvSpPr>
        <p:spPr>
          <a:xfrm>
            <a:off x="914400" y="4038600"/>
            <a:ext cx="7092732" cy="2031325"/>
          </a:xfrm>
          <a:prstGeom prst="rect">
            <a:avLst/>
          </a:prstGeom>
          <a:noFill/>
        </p:spPr>
        <p:txBody>
          <a:bodyPr wrap="none" rtlCol="0">
            <a:spAutoFit/>
          </a:bodyPr>
          <a:lstStyle/>
          <a:p>
            <a:pPr>
              <a:buNone/>
            </a:pPr>
            <a:r>
              <a:rPr lang="en-US" dirty="0" smtClean="0"/>
              <a:t>Task: Match the definitions of </a:t>
            </a:r>
            <a:r>
              <a:rPr lang="en-US" i="1" dirty="0" smtClean="0"/>
              <a:t>unit</a:t>
            </a:r>
            <a:r>
              <a:rPr lang="en-US" dirty="0" smtClean="0"/>
              <a:t> to the sentences that follow:</a:t>
            </a:r>
          </a:p>
          <a:p>
            <a:pPr>
              <a:buNone/>
            </a:pPr>
            <a:endParaRPr lang="en-US" dirty="0" smtClean="0"/>
          </a:p>
          <a:p>
            <a:pPr marL="342900" lvl="0" indent="-342900">
              <a:buAutoNum type="arabicPeriod"/>
            </a:pPr>
            <a:r>
              <a:rPr lang="en-US" b="0" dirty="0" smtClean="0"/>
              <a:t>Fifty soldiers reported to that </a:t>
            </a:r>
            <a:r>
              <a:rPr lang="en-US" b="0" i="1" dirty="0" smtClean="0"/>
              <a:t>unit</a:t>
            </a:r>
            <a:r>
              <a:rPr lang="en-US" b="0" dirty="0" smtClean="0"/>
              <a:t>.</a:t>
            </a:r>
          </a:p>
          <a:p>
            <a:pPr marL="342900" lvl="0" indent="-342900"/>
            <a:r>
              <a:rPr lang="en-US" b="0" dirty="0" smtClean="0"/>
              <a:t> </a:t>
            </a:r>
          </a:p>
          <a:p>
            <a:pPr marL="342900" lvl="0" indent="-342900"/>
            <a:r>
              <a:rPr lang="en-US" b="0" dirty="0" smtClean="0"/>
              <a:t>2.  This </a:t>
            </a:r>
            <a:r>
              <a:rPr lang="en-US" b="0" i="1" dirty="0" smtClean="0"/>
              <a:t>unit</a:t>
            </a:r>
            <a:r>
              <a:rPr lang="en-US" b="0" dirty="0" smtClean="0"/>
              <a:t> is on tools for calculating size.</a:t>
            </a:r>
          </a:p>
          <a:p>
            <a:pPr marL="342900" lvl="0" indent="-342900"/>
            <a:r>
              <a:rPr lang="en-US" b="0" dirty="0" smtClean="0"/>
              <a:t> </a:t>
            </a:r>
          </a:p>
          <a:p>
            <a:pPr lvl="0">
              <a:buNone/>
            </a:pPr>
            <a:r>
              <a:rPr lang="en-US" b="0" dirty="0" smtClean="0"/>
              <a:t>3.  Grams is the customary </a:t>
            </a:r>
            <a:r>
              <a:rPr lang="en-US" b="0" i="1" dirty="0" smtClean="0"/>
              <a:t>unit</a:t>
            </a:r>
            <a:r>
              <a:rPr lang="en-US" b="0" dirty="0" smtClean="0"/>
              <a:t> for medicine. </a:t>
            </a:r>
          </a:p>
          <a:p>
            <a:endParaRPr lang="en-US" b="0" dirty="0"/>
          </a:p>
        </p:txBody>
      </p:sp>
      <p:sp>
        <p:nvSpPr>
          <p:cNvPr id="6" name="TextBox 5"/>
          <p:cNvSpPr txBox="1"/>
          <p:nvPr/>
        </p:nvSpPr>
        <p:spPr>
          <a:xfrm>
            <a:off x="3962400" y="6400800"/>
            <a:ext cx="2505814" cy="369332"/>
          </a:xfrm>
          <a:prstGeom prst="rect">
            <a:avLst/>
          </a:prstGeom>
          <a:noFill/>
        </p:spPr>
        <p:txBody>
          <a:bodyPr wrap="none" rtlCol="0">
            <a:spAutoFit/>
          </a:bodyPr>
          <a:lstStyle/>
          <a:p>
            <a:r>
              <a:rPr lang="en-US" dirty="0" smtClean="0"/>
              <a:t>The answers = </a:t>
            </a:r>
            <a:r>
              <a:rPr lang="en-US" dirty="0" err="1" smtClean="0"/>
              <a:t>b</a:t>
            </a:r>
            <a:r>
              <a:rPr lang="en-US" dirty="0" smtClean="0"/>
              <a:t>, </a:t>
            </a:r>
            <a:r>
              <a:rPr lang="en-US" dirty="0" err="1" smtClean="0"/>
              <a:t>c</a:t>
            </a:r>
            <a:r>
              <a:rPr lang="en-US" dirty="0" smtClean="0"/>
              <a:t>, a</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WORDS WITH MULTIPLE MEANINGS: Consider the word variable</a:t>
            </a:r>
            <a:endParaRPr lang="en-US" sz="3200" dirty="0"/>
          </a:p>
        </p:txBody>
      </p:sp>
      <p:sp>
        <p:nvSpPr>
          <p:cNvPr id="3" name="Content Placeholder 2"/>
          <p:cNvSpPr>
            <a:spLocks noGrp="1"/>
          </p:cNvSpPr>
          <p:nvPr>
            <p:ph sz="quarter" idx="1"/>
          </p:nvPr>
        </p:nvSpPr>
        <p:spPr/>
        <p:txBody>
          <a:bodyPr/>
          <a:lstStyle/>
          <a:p>
            <a:r>
              <a:rPr lang="en-US" dirty="0" smtClean="0"/>
              <a:t>In everyday contexts, the noun </a:t>
            </a:r>
            <a:r>
              <a:rPr lang="en-US" i="1" dirty="0" smtClean="0"/>
              <a:t>variable</a:t>
            </a:r>
            <a:r>
              <a:rPr lang="en-US" dirty="0" smtClean="0"/>
              <a:t> means something that can vary.</a:t>
            </a:r>
          </a:p>
          <a:p>
            <a:pPr>
              <a:buNone/>
            </a:pPr>
            <a:r>
              <a:rPr lang="en-US" dirty="0" smtClean="0"/>
              <a:t>	</a:t>
            </a:r>
            <a:r>
              <a:rPr lang="en-US" i="1" dirty="0" smtClean="0"/>
              <a:t>There are many variables we need to consider before we make a big decision.  </a:t>
            </a:r>
          </a:p>
          <a:p>
            <a:pPr>
              <a:buNone/>
            </a:pPr>
            <a:endParaRPr lang="en-US" dirty="0" smtClean="0"/>
          </a:p>
          <a:p>
            <a:r>
              <a:rPr lang="en-US" dirty="0" smtClean="0"/>
              <a:t>In everyday contexts, the adjective </a:t>
            </a:r>
            <a:r>
              <a:rPr lang="en-US" i="1" dirty="0" smtClean="0"/>
              <a:t>variable</a:t>
            </a:r>
            <a:r>
              <a:rPr lang="en-US" dirty="0" smtClean="0"/>
              <a:t> means able to change, inconsistent or fickle.</a:t>
            </a:r>
          </a:p>
          <a:p>
            <a:endParaRPr lang="en-US" dirty="0" smtClean="0"/>
          </a:p>
          <a:p>
            <a:pPr>
              <a:buNone/>
            </a:pPr>
            <a:r>
              <a:rPr lang="en-US" i="1" dirty="0" smtClean="0"/>
              <a:t>   The weather is variable.</a:t>
            </a:r>
            <a:endParaRPr lang="en-US"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219200" y="0"/>
            <a:ext cx="6477000" cy="1219200"/>
          </a:xfrm>
        </p:spPr>
        <p:txBody>
          <a:bodyPr/>
          <a:lstStyle/>
          <a:p>
            <a:pPr algn="ctr" eaLnBrk="1" hangingPunct="1"/>
            <a:r>
              <a:rPr lang="en-US" smtClean="0">
                <a:ea typeface="ＭＳ Ｐゴシック" pitchFamily="-65" charset="-128"/>
                <a:cs typeface="ＭＳ Ｐゴシック" pitchFamily="-65" charset="-128"/>
              </a:rPr>
              <a:t>Teaching &amp; Learning</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 Framework</a:t>
            </a:r>
          </a:p>
        </p:txBody>
      </p:sp>
      <p:pic>
        <p:nvPicPr>
          <p:cNvPr id="22531" name="Picture 9" descr="Screen Shot 2012-11-14 at 10.40.32 PM.png"/>
          <p:cNvPicPr>
            <a:picLocks noChangeAspect="1"/>
          </p:cNvPicPr>
          <p:nvPr/>
        </p:nvPicPr>
        <p:blipFill>
          <a:blip r:embed="rId3"/>
          <a:srcRect/>
          <a:stretch>
            <a:fillRect/>
          </a:stretch>
        </p:blipFill>
        <p:spPr bwMode="auto">
          <a:xfrm>
            <a:off x="2133600" y="1543050"/>
            <a:ext cx="4749800" cy="5314950"/>
          </a:xfrm>
          <a:prstGeom prst="rect">
            <a:avLst/>
          </a:prstGeom>
          <a:noFill/>
          <a:ln w="9525">
            <a:noFill/>
            <a:miter lim="800000"/>
            <a:headEnd/>
            <a:tailEnd/>
          </a:ln>
        </p:spPr>
      </p:pic>
      <p:pic>
        <p:nvPicPr>
          <p:cNvPr id="22532"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22533" name="Picture 40" descr="CaMSP_Logo-v7_Color"/>
          <p:cNvPicPr>
            <a:picLocks noChangeAspect="1" noChangeArrowheads="1"/>
          </p:cNvPicPr>
          <p:nvPr/>
        </p:nvPicPr>
        <p:blipFill>
          <a:blip r:embed="rId5"/>
          <a:srcRect/>
          <a:stretch>
            <a:fillRect/>
          </a:stretch>
        </p:blipFill>
        <p:spPr bwMode="auto">
          <a:xfrm>
            <a:off x="7543800" y="304800"/>
            <a:ext cx="1295400" cy="854075"/>
          </a:xfrm>
          <a:prstGeom prst="rect">
            <a:avLst/>
          </a:prstGeom>
          <a:noFill/>
          <a:ln w="9525">
            <a:noFill/>
            <a:miter lim="800000"/>
            <a:headEnd/>
            <a:tailEnd/>
          </a:ln>
        </p:spPr>
      </p:pic>
      <p:sp>
        <p:nvSpPr>
          <p:cNvPr id="6" name="Left Arrow 5"/>
          <p:cNvSpPr/>
          <p:nvPr/>
        </p:nvSpPr>
        <p:spPr>
          <a:xfrm>
            <a:off x="5715000" y="1752600"/>
            <a:ext cx="1905000" cy="636588"/>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6600"/>
              </a:solidFill>
            </a:endParaRPr>
          </a:p>
        </p:txBody>
      </p:sp>
      <p:sp>
        <p:nvSpPr>
          <p:cNvPr id="7" name="Left Arrow 6"/>
          <p:cNvSpPr/>
          <p:nvPr/>
        </p:nvSpPr>
        <p:spPr>
          <a:xfrm>
            <a:off x="6172200" y="3124200"/>
            <a:ext cx="1905000" cy="636588"/>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66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28600" y="1295400"/>
            <a:ext cx="8915400" cy="1569660"/>
          </a:xfrm>
          <a:prstGeom prst="rect">
            <a:avLst/>
          </a:prstGeom>
          <a:noFill/>
          <a:ln w="9525">
            <a:noFill/>
            <a:miter lim="800000"/>
            <a:headEnd/>
            <a:tailEnd/>
          </a:ln>
          <a:effectLst/>
        </p:spPr>
        <p:txBody>
          <a:bodyPr>
            <a:prstTxWarp prst="textNoShape">
              <a:avLst/>
            </a:prstTxWarp>
            <a:spAutoFit/>
          </a:bodyPr>
          <a:lstStyle/>
          <a:p>
            <a:r>
              <a:rPr lang="en-US" sz="2400" b="0" dirty="0" smtClean="0"/>
              <a:t>In </a:t>
            </a:r>
            <a:r>
              <a:rPr lang="en-US" sz="2400" b="0" dirty="0"/>
              <a:t>Algebra,</a:t>
            </a:r>
            <a:r>
              <a:rPr lang="en-US" sz="2400" b="0" dirty="0" smtClean="0"/>
              <a:t> we </a:t>
            </a:r>
            <a:r>
              <a:rPr lang="en-US" sz="2400" b="0" dirty="0"/>
              <a:t>can use letters to represent one or more </a:t>
            </a:r>
            <a:r>
              <a:rPr lang="en-US" sz="2400" b="0" dirty="0" smtClean="0"/>
              <a:t>variables, symbols for unspecified quantities.  </a:t>
            </a:r>
            <a:r>
              <a:rPr lang="en-US" sz="2400" b="0" dirty="0"/>
              <a:t>When a letter is used to represent a range of numbers, it is called a </a:t>
            </a:r>
            <a:r>
              <a:rPr lang="en-US" sz="2400" b="0" i="1" dirty="0">
                <a:solidFill>
                  <a:srgbClr val="A50021"/>
                </a:solidFill>
              </a:rPr>
              <a:t>variable</a:t>
            </a:r>
            <a:r>
              <a:rPr lang="en-US" sz="2400" b="0" dirty="0"/>
              <a:t>.  The numbers are called </a:t>
            </a:r>
            <a:r>
              <a:rPr lang="en-US" sz="2400" b="0" i="1" dirty="0">
                <a:solidFill>
                  <a:srgbClr val="339933"/>
                </a:solidFill>
              </a:rPr>
              <a:t>values</a:t>
            </a:r>
            <a:r>
              <a:rPr lang="en-US" sz="2400" b="0" dirty="0"/>
              <a:t> of the variable.  </a:t>
            </a:r>
          </a:p>
        </p:txBody>
      </p:sp>
      <p:sp>
        <p:nvSpPr>
          <p:cNvPr id="4099" name="Text Box 3"/>
          <p:cNvSpPr txBox="1">
            <a:spLocks noChangeArrowheads="1"/>
          </p:cNvSpPr>
          <p:nvPr/>
        </p:nvSpPr>
        <p:spPr bwMode="auto">
          <a:xfrm>
            <a:off x="228600" y="3048000"/>
            <a:ext cx="8229600" cy="830997"/>
          </a:xfrm>
          <a:prstGeom prst="rect">
            <a:avLst/>
          </a:prstGeom>
          <a:noFill/>
          <a:ln w="9525">
            <a:noFill/>
            <a:miter lim="800000"/>
            <a:headEnd/>
            <a:tailEnd/>
          </a:ln>
          <a:effectLst/>
        </p:spPr>
        <p:txBody>
          <a:bodyPr>
            <a:prstTxWarp prst="textNoShape">
              <a:avLst/>
            </a:prstTxWarp>
            <a:spAutoFit/>
          </a:bodyPr>
          <a:lstStyle/>
          <a:p>
            <a:r>
              <a:rPr lang="en-US" sz="2400" b="0" dirty="0"/>
              <a:t>An expression that represents a particular number is called a </a:t>
            </a:r>
            <a:r>
              <a:rPr lang="en-US" sz="2400" b="0" i="1" dirty="0">
                <a:solidFill>
                  <a:srgbClr val="0066FF"/>
                </a:solidFill>
              </a:rPr>
              <a:t>numerical expression</a:t>
            </a:r>
            <a:r>
              <a:rPr lang="en-US" sz="2400" b="0" dirty="0"/>
              <a:t>.	</a:t>
            </a:r>
          </a:p>
        </p:txBody>
      </p:sp>
      <p:sp>
        <p:nvSpPr>
          <p:cNvPr id="4100" name="Text Box 4"/>
          <p:cNvSpPr txBox="1">
            <a:spLocks noChangeArrowheads="1"/>
          </p:cNvSpPr>
          <p:nvPr/>
        </p:nvSpPr>
        <p:spPr bwMode="auto">
          <a:xfrm>
            <a:off x="304800" y="4648200"/>
            <a:ext cx="8153400" cy="830997"/>
          </a:xfrm>
          <a:prstGeom prst="rect">
            <a:avLst/>
          </a:prstGeom>
          <a:noFill/>
          <a:ln w="9525">
            <a:noFill/>
            <a:miter lim="800000"/>
            <a:headEnd/>
            <a:tailEnd/>
          </a:ln>
          <a:effectLst/>
        </p:spPr>
        <p:txBody>
          <a:bodyPr>
            <a:prstTxWarp prst="textNoShape">
              <a:avLst/>
            </a:prstTxWarp>
            <a:spAutoFit/>
          </a:bodyPr>
          <a:lstStyle/>
          <a:p>
            <a:r>
              <a:rPr lang="en-US" sz="2400" b="0" dirty="0"/>
              <a:t>A </a:t>
            </a:r>
            <a:r>
              <a:rPr lang="en-US" sz="2400" b="0" i="1" dirty="0">
                <a:solidFill>
                  <a:srgbClr val="A50021"/>
                </a:solidFill>
              </a:rPr>
              <a:t>variable expression</a:t>
            </a:r>
            <a:r>
              <a:rPr lang="en-US" sz="2400" b="0" dirty="0"/>
              <a:t> consists of constants, variables and operations</a:t>
            </a:r>
            <a:r>
              <a:rPr lang="en-US" sz="2400" b="0" i="1" dirty="0" smtClean="0"/>
              <a:t>.  (It is not a group of words that changes.)</a:t>
            </a:r>
            <a:endParaRPr lang="en-US" sz="2400" b="0" i="1" dirty="0"/>
          </a:p>
        </p:txBody>
      </p:sp>
      <p:sp>
        <p:nvSpPr>
          <p:cNvPr id="4103" name="Text Box 7"/>
          <p:cNvSpPr txBox="1">
            <a:spLocks noChangeArrowheads="1"/>
          </p:cNvSpPr>
          <p:nvPr/>
        </p:nvSpPr>
        <p:spPr bwMode="auto">
          <a:xfrm>
            <a:off x="609600" y="3962400"/>
            <a:ext cx="3368675" cy="457200"/>
          </a:xfrm>
          <a:prstGeom prst="rect">
            <a:avLst/>
          </a:prstGeom>
          <a:noFill/>
          <a:ln w="9525">
            <a:noFill/>
            <a:miter lim="800000"/>
            <a:headEnd/>
            <a:tailEnd/>
          </a:ln>
          <a:effectLst/>
        </p:spPr>
        <p:txBody>
          <a:bodyPr>
            <a:prstTxWarp prst="textNoShape">
              <a:avLst/>
            </a:prstTxWarp>
            <a:spAutoFit/>
          </a:bodyPr>
          <a:lstStyle/>
          <a:p>
            <a:r>
              <a:rPr lang="en-US" sz="2400" b="1" i="1" dirty="0"/>
              <a:t>constants</a:t>
            </a:r>
            <a:r>
              <a:rPr lang="en-US" sz="2400" dirty="0"/>
              <a:t> - </a:t>
            </a:r>
            <a:r>
              <a:rPr lang="en-US" sz="2400" b="1" i="1" dirty="0">
                <a:solidFill>
                  <a:srgbClr val="990099"/>
                </a:solidFill>
              </a:rPr>
              <a:t>numbers</a:t>
            </a:r>
          </a:p>
        </p:txBody>
      </p:sp>
      <p:sp>
        <p:nvSpPr>
          <p:cNvPr id="4104" name="Text Box 8"/>
          <p:cNvSpPr txBox="1">
            <a:spLocks noChangeArrowheads="1"/>
          </p:cNvSpPr>
          <p:nvPr/>
        </p:nvSpPr>
        <p:spPr bwMode="auto">
          <a:xfrm>
            <a:off x="4267200" y="4038600"/>
            <a:ext cx="3352800" cy="457200"/>
          </a:xfrm>
          <a:prstGeom prst="rect">
            <a:avLst/>
          </a:prstGeom>
          <a:noFill/>
          <a:ln w="9525">
            <a:noFill/>
            <a:miter lim="800000"/>
            <a:headEnd/>
            <a:tailEnd/>
          </a:ln>
          <a:effectLst/>
        </p:spPr>
        <p:txBody>
          <a:bodyPr>
            <a:prstTxWarp prst="textNoShape">
              <a:avLst/>
            </a:prstTxWarp>
            <a:spAutoFit/>
          </a:bodyPr>
          <a:lstStyle/>
          <a:p>
            <a:r>
              <a:rPr lang="en-US" sz="2400" b="1" i="1" dirty="0"/>
              <a:t>variables</a:t>
            </a:r>
            <a:r>
              <a:rPr lang="en-US" sz="2400" dirty="0"/>
              <a:t> - </a:t>
            </a:r>
            <a:r>
              <a:rPr lang="en-US" sz="2400" b="1" i="1" dirty="0">
                <a:solidFill>
                  <a:srgbClr val="003399"/>
                </a:solidFill>
              </a:rPr>
              <a:t>letters</a:t>
            </a:r>
            <a:endParaRPr lang="en-US" sz="2400" b="1" i="1" dirty="0"/>
          </a:p>
        </p:txBody>
      </p:sp>
      <p:sp>
        <p:nvSpPr>
          <p:cNvPr id="9" name="TextBox 8"/>
          <p:cNvSpPr txBox="1"/>
          <p:nvPr/>
        </p:nvSpPr>
        <p:spPr>
          <a:xfrm>
            <a:off x="228600" y="228600"/>
            <a:ext cx="7813557" cy="954107"/>
          </a:xfrm>
          <a:prstGeom prst="rect">
            <a:avLst/>
          </a:prstGeom>
          <a:noFill/>
        </p:spPr>
        <p:txBody>
          <a:bodyPr wrap="none" rtlCol="0">
            <a:spAutoFit/>
          </a:bodyPr>
          <a:lstStyle/>
          <a:p>
            <a:r>
              <a:rPr lang="en-US" sz="2800" dirty="0" smtClean="0">
                <a:solidFill>
                  <a:schemeClr val="tx2"/>
                </a:solidFill>
              </a:rPr>
              <a:t>Let’s consider how the word </a:t>
            </a:r>
            <a:r>
              <a:rPr lang="en-US" sz="2800" i="1" dirty="0" smtClean="0">
                <a:solidFill>
                  <a:schemeClr val="tx2"/>
                </a:solidFill>
              </a:rPr>
              <a:t>variable</a:t>
            </a:r>
            <a:r>
              <a:rPr lang="en-US" sz="2800" dirty="0" smtClean="0">
                <a:solidFill>
                  <a:schemeClr val="tx2"/>
                </a:solidFill>
              </a:rPr>
              <a:t> is used </a:t>
            </a:r>
          </a:p>
          <a:p>
            <a:r>
              <a:rPr lang="en-US" sz="2800" dirty="0" smtClean="0">
                <a:solidFill>
                  <a:schemeClr val="tx2"/>
                </a:solidFill>
              </a:rPr>
              <a:t>in math contexts</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3"/>
                                        </p:tgtEl>
                                        <p:attrNameLst>
                                          <p:attrName>style.visibility</p:attrName>
                                        </p:attrNameLst>
                                      </p:cBhvr>
                                      <p:to>
                                        <p:strVal val="visible"/>
                                      </p:to>
                                    </p:set>
                                    <p:anim calcmode="lin" valueType="num">
                                      <p:cBhvr additive="base">
                                        <p:cTn id="19" dur="2000" fill="hold"/>
                                        <p:tgtEl>
                                          <p:spTgt spid="4103"/>
                                        </p:tgtEl>
                                        <p:attrNameLst>
                                          <p:attrName>ppt_x</p:attrName>
                                        </p:attrNameLst>
                                      </p:cBhvr>
                                      <p:tavLst>
                                        <p:tav tm="0">
                                          <p:val>
                                            <p:strVal val="0-#ppt_w/2"/>
                                          </p:val>
                                        </p:tav>
                                        <p:tav tm="100000">
                                          <p:val>
                                            <p:strVal val="#ppt_x"/>
                                          </p:val>
                                        </p:tav>
                                      </p:tavLst>
                                    </p:anim>
                                    <p:anim calcmode="lin" valueType="num">
                                      <p:cBhvr additive="base">
                                        <p:cTn id="20" dur="20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104"/>
                                        </p:tgtEl>
                                        <p:attrNameLst>
                                          <p:attrName>style.visibility</p:attrName>
                                        </p:attrNameLst>
                                      </p:cBhvr>
                                      <p:to>
                                        <p:strVal val="visible"/>
                                      </p:to>
                                    </p:set>
                                    <p:anim calcmode="lin" valueType="num">
                                      <p:cBhvr additive="base">
                                        <p:cTn id="25" dur="2000" fill="hold"/>
                                        <p:tgtEl>
                                          <p:spTgt spid="4104"/>
                                        </p:tgtEl>
                                        <p:attrNameLst>
                                          <p:attrName>ppt_x</p:attrName>
                                        </p:attrNameLst>
                                      </p:cBhvr>
                                      <p:tavLst>
                                        <p:tav tm="0">
                                          <p:val>
                                            <p:strVal val="1+#ppt_w/2"/>
                                          </p:val>
                                        </p:tav>
                                        <p:tav tm="100000">
                                          <p:val>
                                            <p:strVal val="#ppt_x"/>
                                          </p:val>
                                        </p:tav>
                                      </p:tavLst>
                                    </p:anim>
                                    <p:anim calcmode="lin" valueType="num">
                                      <p:cBhvr additive="base">
                                        <p:cTn id="26" dur="20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autoUpdateAnimBg="0"/>
      <p:bldP spid="4100" grpId="0" autoUpdateAnimBg="0"/>
      <p:bldP spid="4103" grpId="0" autoUpdateAnimBg="0"/>
      <p:bldP spid="410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153400" cy="1447800"/>
          </a:xfrm>
          <a:solidFill>
            <a:schemeClr val="bg1"/>
          </a:solidFill>
        </p:spPr>
        <p:txBody>
          <a:bodyPr/>
          <a:lstStyle/>
          <a:p>
            <a:r>
              <a:rPr lang="en-US" sz="2400" dirty="0" smtClean="0">
                <a:solidFill>
                  <a:srgbClr val="FF6600"/>
                </a:solidFill>
              </a:rPr>
              <a:t>Task:  Read the problem silently.</a:t>
            </a:r>
            <a:r>
              <a:rPr lang="en-US" sz="2400" dirty="0" smtClean="0"/>
              <a:t/>
            </a:r>
            <a:br>
              <a:rPr lang="en-US" sz="2400" dirty="0" smtClean="0"/>
            </a:br>
            <a:r>
              <a:rPr lang="en-US" sz="2400" dirty="0" smtClean="0"/>
              <a:t>When a person takes a dosage of </a:t>
            </a:r>
            <a:r>
              <a:rPr lang="en-US" sz="2400" i="1" dirty="0" err="1" smtClean="0"/>
              <a:t>t</a:t>
            </a:r>
            <a:r>
              <a:rPr lang="en-US" sz="2400" dirty="0" smtClean="0"/>
              <a:t> milligrams of ibuprofen, the amount </a:t>
            </a:r>
            <a:r>
              <a:rPr lang="en-US" sz="2400" i="1" dirty="0" smtClean="0"/>
              <a:t>A</a:t>
            </a:r>
            <a:r>
              <a:rPr lang="en-US" sz="2400" dirty="0" smtClean="0"/>
              <a:t> (in milligrams) of medication remaining in a person’s bloodstream after </a:t>
            </a:r>
            <a:r>
              <a:rPr lang="en-US" sz="2400" i="1" dirty="0" err="1" smtClean="0"/>
              <a:t>t</a:t>
            </a:r>
            <a:r>
              <a:rPr lang="en-US" sz="2400" dirty="0" smtClean="0"/>
              <a:t> hours can be modeled by the equation </a:t>
            </a:r>
            <a:r>
              <a:rPr lang="en-US" sz="2400" i="1" dirty="0" smtClean="0"/>
              <a:t>A</a:t>
            </a:r>
            <a:r>
              <a:rPr lang="en-US" sz="2400" dirty="0" smtClean="0"/>
              <a:t> = I(0.71)</a:t>
            </a:r>
            <a:r>
              <a:rPr lang="en-US" sz="2400" baseline="30000" dirty="0" smtClean="0"/>
              <a:t>t</a:t>
            </a:r>
            <a:r>
              <a:rPr lang="en-US" sz="2400" dirty="0" smtClean="0"/>
              <a:t>.  Find the amount of ibuprofen remaining in a person’s bloodstream for the given dosage and elapsed time since the medication was taken.</a:t>
            </a:r>
            <a:r>
              <a:rPr lang="en-US" sz="1800" dirty="0" smtClean="0"/>
              <a:t/>
            </a:r>
            <a:br>
              <a:rPr lang="en-US" sz="1800" dirty="0" smtClean="0"/>
            </a:br>
            <a:r>
              <a:rPr lang="en-US" sz="1800" dirty="0" smtClean="0"/>
              <a:t/>
            </a:r>
            <a:br>
              <a:rPr lang="en-US" sz="1800" dirty="0" smtClean="0"/>
            </a:br>
            <a:endParaRPr lang="en-US" sz="1800"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24000" y="3048000"/>
            <a:ext cx="4524624" cy="2475560"/>
          </a:xfrm>
          <a:prstGeom prst="rect">
            <a:avLst/>
          </a:prstGeom>
        </p:spPr>
      </p:pic>
      <p:sp>
        <p:nvSpPr>
          <p:cNvPr id="5" name="TextBox 4"/>
          <p:cNvSpPr txBox="1"/>
          <p:nvPr/>
        </p:nvSpPr>
        <p:spPr>
          <a:xfrm>
            <a:off x="762000" y="6248400"/>
            <a:ext cx="7495336" cy="369332"/>
          </a:xfrm>
          <a:prstGeom prst="rect">
            <a:avLst/>
          </a:prstGeom>
          <a:noFill/>
        </p:spPr>
        <p:txBody>
          <a:bodyPr wrap="none" rtlCol="0">
            <a:spAutoFit/>
          </a:bodyPr>
          <a:lstStyle/>
          <a:p>
            <a:r>
              <a:rPr lang="en-US" dirty="0" smtClean="0"/>
              <a:t>Are there any words in this word problem with multiple meanings?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think of these words?</a:t>
            </a:r>
            <a:endParaRPr lang="en-US" dirty="0"/>
          </a:p>
        </p:txBody>
      </p:sp>
      <p:sp>
        <p:nvSpPr>
          <p:cNvPr id="3" name="Content Placeholder 2"/>
          <p:cNvSpPr>
            <a:spLocks noGrp="1"/>
          </p:cNvSpPr>
          <p:nvPr>
            <p:ph sz="quarter" idx="1"/>
          </p:nvPr>
        </p:nvSpPr>
        <p:spPr/>
        <p:txBody>
          <a:bodyPr/>
          <a:lstStyle/>
          <a:p>
            <a:r>
              <a:rPr lang="en-US" dirty="0" smtClean="0"/>
              <a:t>to </a:t>
            </a:r>
            <a:r>
              <a:rPr lang="en-US" i="1" dirty="0" smtClean="0"/>
              <a:t>model</a:t>
            </a:r>
            <a:r>
              <a:rPr lang="en-US" dirty="0" smtClean="0"/>
              <a:t> (CORE EVERYDAY MEANING): to work as a fashion model, to sculpt</a:t>
            </a:r>
          </a:p>
          <a:p>
            <a:r>
              <a:rPr lang="en-US" i="1" dirty="0" smtClean="0"/>
              <a:t>given</a:t>
            </a:r>
            <a:r>
              <a:rPr lang="en-US" dirty="0" smtClean="0"/>
              <a:t>  (CORE EVERYDAY MEANING):  A verb used to indicate that someone presents or delivers something to someone else</a:t>
            </a:r>
          </a:p>
          <a:p>
            <a:pPr>
              <a:buNone/>
            </a:pPr>
            <a:r>
              <a:rPr lang="en-US" dirty="0" smtClean="0"/>
              <a:t>	</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219200" y="228600"/>
            <a:ext cx="6324600" cy="1143000"/>
          </a:xfrm>
        </p:spPr>
        <p:txBody>
          <a:bodyPr/>
          <a:lstStyle/>
          <a:p>
            <a:pPr algn="ctr"/>
            <a:r>
              <a:rPr lang="en-US" sz="3200" dirty="0" smtClean="0">
                <a:ea typeface="Arial" pitchFamily="-65" charset="0"/>
                <a:cs typeface="Arial" pitchFamily="-65" charset="0"/>
              </a:rPr>
              <a:t>Mathematics Words: Content-Specific Vocabulary</a:t>
            </a:r>
          </a:p>
        </p:txBody>
      </p:sp>
      <p:pic>
        <p:nvPicPr>
          <p:cNvPr id="77827"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77828"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sp>
        <p:nvSpPr>
          <p:cNvPr id="77829" name="Text Box 6"/>
          <p:cNvSpPr txBox="1">
            <a:spLocks noChangeArrowheads="1"/>
          </p:cNvSpPr>
          <p:nvPr/>
        </p:nvSpPr>
        <p:spPr bwMode="auto">
          <a:xfrm>
            <a:off x="152400" y="2209800"/>
            <a:ext cx="7858125" cy="822325"/>
          </a:xfrm>
          <a:prstGeom prst="rect">
            <a:avLst/>
          </a:prstGeom>
          <a:noFill/>
          <a:ln w="9525">
            <a:noFill/>
            <a:miter lim="800000"/>
            <a:headEnd/>
            <a:tailEnd/>
          </a:ln>
        </p:spPr>
        <p:txBody>
          <a:bodyPr wrap="none">
            <a:prstTxWarp prst="textNoShape">
              <a:avLst/>
            </a:prstTxWarp>
            <a:spAutoFit/>
          </a:bodyPr>
          <a:lstStyle/>
          <a:p>
            <a:pPr eaLnBrk="0" hangingPunct="0"/>
            <a:r>
              <a:rPr lang="en-US" sz="2400" b="0">
                <a:ea typeface="ＭＳ Ｐゴシック" pitchFamily="-65" charset="-128"/>
                <a:cs typeface="ＭＳ Ｐゴシック" pitchFamily="-65" charset="-128"/>
              </a:rPr>
              <a:t>In mathematics,  the use or definition of a word is</a:t>
            </a:r>
          </a:p>
          <a:p>
            <a:pPr eaLnBrk="0" hangingPunct="0"/>
            <a:r>
              <a:rPr lang="en-US" sz="2400" b="0">
                <a:ea typeface="ＭＳ Ｐゴシック" pitchFamily="-65" charset="-128"/>
                <a:cs typeface="ＭＳ Ｐゴシック" pitchFamily="-65" charset="-128"/>
              </a:rPr>
              <a:t>often different or more precise than it is in other subjects.</a:t>
            </a:r>
            <a:endParaRPr lang="en-US" sz="2400">
              <a:ea typeface="ＭＳ Ｐゴシック" pitchFamily="-65" charset="-128"/>
              <a:cs typeface="ＭＳ Ｐゴシック" pitchFamily="-65" charset="-128"/>
            </a:endParaRPr>
          </a:p>
        </p:txBody>
      </p:sp>
      <p:graphicFrame>
        <p:nvGraphicFramePr>
          <p:cNvPr id="159763" name="Group 19"/>
          <p:cNvGraphicFramePr>
            <a:graphicFrameLocks noGrp="1"/>
          </p:cNvGraphicFramePr>
          <p:nvPr/>
        </p:nvGraphicFramePr>
        <p:xfrm>
          <a:off x="1143000" y="3657600"/>
          <a:ext cx="6858000" cy="2517140"/>
        </p:xfrm>
        <a:graphic>
          <a:graphicData uri="http://schemas.openxmlformats.org/drawingml/2006/table">
            <a:tbl>
              <a:tblPr/>
              <a:tblGrid>
                <a:gridCol w="3429000"/>
                <a:gridCol w="3429000"/>
              </a:tblGrid>
              <a:tr h="18097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charset="2"/>
                        <a:buNone/>
                        <a:tabLst/>
                      </a:pPr>
                      <a:r>
                        <a:rPr kumimoji="0" lang="en-US" sz="2500" b="0" i="0" u="none" strike="noStrike" cap="none" normalizeH="0" baseline="0">
                          <a:ln>
                            <a:noFill/>
                          </a:ln>
                          <a:solidFill>
                            <a:schemeClr val="tx1"/>
                          </a:solidFill>
                          <a:effectLst/>
                          <a:latin typeface="Tw Cen MT" charset="-18"/>
                          <a:ea typeface="ＭＳ Ｐゴシック" charset="-128"/>
                          <a:cs typeface="ＭＳ Ｐゴシック" charset="-128"/>
                        </a:rPr>
                        <a:t>Everyday Contexts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charset="2"/>
                        <a:buNone/>
                        <a:tabLst/>
                      </a:pPr>
                      <a:r>
                        <a:rPr kumimoji="0" lang="en-US" sz="2500" b="0" i="0" u="none" strike="noStrike" cap="none" normalizeH="0" baseline="0">
                          <a:ln>
                            <a:noFill/>
                          </a:ln>
                          <a:solidFill>
                            <a:schemeClr val="tx1"/>
                          </a:solidFill>
                          <a:effectLst/>
                          <a:latin typeface="Tw Cen MT" charset="-18"/>
                          <a:ea typeface="ＭＳ Ｐゴシック" charset="-128"/>
                          <a:cs typeface="ＭＳ Ｐゴシック" charset="-128"/>
                        </a:rPr>
                        <a:t>Mathematics Contexts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320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w Cen MT" charset="-18"/>
                        </a:rPr>
                        <a:t>An increase in number or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charset="2"/>
                        <a:buNone/>
                        <a:tabLst/>
                      </a:pPr>
                      <a:r>
                        <a:rPr kumimoji="0" lang="en-US" sz="2000" b="0" i="0" u="none" strike="noStrike" cap="none" normalizeH="0" baseline="0">
                          <a:ln>
                            <a:noFill/>
                          </a:ln>
                          <a:solidFill>
                            <a:schemeClr val="tx1"/>
                          </a:solidFill>
                          <a:effectLst/>
                          <a:latin typeface="Tw Cen MT" charset="-18"/>
                        </a:rPr>
                        <a:t>An increase in number or size, </a:t>
                      </a:r>
                      <a:r>
                        <a:rPr kumimoji="0" lang="en-US" sz="2000" b="1" i="1" u="none" strike="noStrike" cap="none" normalizeH="0" baseline="0">
                          <a:ln>
                            <a:noFill/>
                          </a:ln>
                          <a:solidFill>
                            <a:schemeClr val="tx1"/>
                          </a:solidFill>
                          <a:effectLst/>
                          <a:latin typeface="Tw Cen MT" charset="-18"/>
                        </a:rPr>
                        <a:t>at a constantly growing rate</a:t>
                      </a:r>
                      <a:r>
                        <a:rPr kumimoji="0" lang="en-US" sz="2000" b="0" i="0" u="none" strike="noStrike" cap="none" normalizeH="0" baseline="0">
                          <a:ln>
                            <a:noFill/>
                          </a:ln>
                          <a:solidFill>
                            <a:schemeClr val="tx1"/>
                          </a:solidFill>
                          <a:effectLst/>
                          <a:latin typeface="Tw Cen MT" charset="-1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7841" name="Text Box 20"/>
          <p:cNvSpPr txBox="1">
            <a:spLocks noChangeArrowheads="1"/>
          </p:cNvSpPr>
          <p:nvPr/>
        </p:nvSpPr>
        <p:spPr bwMode="auto">
          <a:xfrm>
            <a:off x="2955925" y="2994025"/>
            <a:ext cx="2055813" cy="488950"/>
          </a:xfrm>
          <a:prstGeom prst="rect">
            <a:avLst/>
          </a:prstGeom>
          <a:noFill/>
          <a:ln w="9525">
            <a:noFill/>
            <a:miter lim="800000"/>
            <a:headEnd/>
            <a:tailEnd/>
          </a:ln>
        </p:spPr>
        <p:txBody>
          <a:bodyPr wrap="none">
            <a:prstTxWarp prst="textNoShape">
              <a:avLst/>
            </a:prstTxWarp>
            <a:spAutoFit/>
          </a:bodyPr>
          <a:lstStyle/>
          <a:p>
            <a:r>
              <a:rPr lang="en-US" sz="2600"/>
              <a:t>Exponential</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2057401"/>
            <a:ext cx="6629400" cy="3276600"/>
          </a:xfrm>
          <a:prstGeom prst="rect">
            <a:avLst/>
          </a:prstGeom>
        </p:spPr>
        <p:txBody>
          <a:bodyPr wrap="square">
            <a:spAutoFit/>
          </a:bodyPr>
          <a:lstStyle/>
          <a:p>
            <a:pPr>
              <a:spcBef>
                <a:spcPct val="50000"/>
              </a:spcBef>
            </a:pPr>
            <a:r>
              <a:rPr lang="en-US" b="0" dirty="0" smtClean="0">
                <a:solidFill>
                  <a:srgbClr val="8D2025"/>
                </a:solidFill>
              </a:rPr>
              <a:t>Homophones are words that</a:t>
            </a:r>
          </a:p>
          <a:p>
            <a:pPr>
              <a:spcBef>
                <a:spcPct val="50000"/>
              </a:spcBef>
            </a:pPr>
            <a:r>
              <a:rPr lang="en-US" b="0" dirty="0" smtClean="0"/>
              <a:t>	- sound the same</a:t>
            </a:r>
          </a:p>
          <a:p>
            <a:pPr>
              <a:spcBef>
                <a:spcPct val="50000"/>
              </a:spcBef>
            </a:pPr>
            <a:r>
              <a:rPr lang="en-US" b="0" dirty="0" smtClean="0"/>
              <a:t>	- but are spelled differently</a:t>
            </a:r>
          </a:p>
          <a:p>
            <a:pPr>
              <a:spcBef>
                <a:spcPct val="50000"/>
              </a:spcBef>
            </a:pPr>
            <a:r>
              <a:rPr lang="en-US" b="0" dirty="0" smtClean="0"/>
              <a:t>	- and have different meanings (</a:t>
            </a:r>
            <a:r>
              <a:rPr lang="en-US" b="0" i="1" dirty="0" smtClean="0"/>
              <a:t>too, two, to; some, sum</a:t>
            </a:r>
            <a:r>
              <a:rPr lang="en-US" b="0" dirty="0" smtClean="0"/>
              <a:t>)</a:t>
            </a:r>
          </a:p>
          <a:p>
            <a:pPr>
              <a:spcBef>
                <a:spcPct val="50000"/>
              </a:spcBef>
            </a:pPr>
            <a:r>
              <a:rPr lang="en-US" b="0" dirty="0" smtClean="0">
                <a:solidFill>
                  <a:srgbClr val="8D2025"/>
                </a:solidFill>
              </a:rPr>
              <a:t>Words with multiple meanings are those that</a:t>
            </a:r>
            <a:endParaRPr lang="en-US" b="0" dirty="0" smtClean="0"/>
          </a:p>
          <a:p>
            <a:pPr>
              <a:spcBef>
                <a:spcPct val="50000"/>
              </a:spcBef>
            </a:pPr>
            <a:r>
              <a:rPr lang="en-US" b="0" dirty="0" smtClean="0"/>
              <a:t>	- sound alike</a:t>
            </a:r>
          </a:p>
          <a:p>
            <a:pPr>
              <a:spcBef>
                <a:spcPct val="50000"/>
              </a:spcBef>
            </a:pPr>
            <a:r>
              <a:rPr lang="en-US" b="0" dirty="0" smtClean="0"/>
              <a:t>	- are spelled alike</a:t>
            </a:r>
          </a:p>
          <a:p>
            <a:pPr>
              <a:spcBef>
                <a:spcPct val="50000"/>
              </a:spcBef>
            </a:pPr>
            <a:r>
              <a:rPr lang="en-US" b="0" dirty="0" smtClean="0"/>
              <a:t>	- but have different meanings (trunk, trunk, etc.)</a:t>
            </a:r>
            <a:endParaRPr lang="en-US" b="0" dirty="0"/>
          </a:p>
        </p:txBody>
      </p:sp>
      <p:sp>
        <p:nvSpPr>
          <p:cNvPr id="5" name="Title 1"/>
          <p:cNvSpPr txBox="1">
            <a:spLocks/>
          </p:cNvSpPr>
          <p:nvPr/>
        </p:nvSpPr>
        <p:spPr bwMode="auto">
          <a:xfrm>
            <a:off x="609600" y="1524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2"/>
                </a:solidFill>
                <a:effectLst/>
                <a:uLnTx/>
                <a:uFillTx/>
                <a:latin typeface="+mj-lt"/>
                <a:ea typeface="ＭＳ Ｐゴシック" pitchFamily="-65" charset="-128"/>
                <a:cs typeface="ＭＳ Ｐゴシック" pitchFamily="-65" charset="-128"/>
              </a:rPr>
              <a:t>Teaching words with multiple meanings</a:t>
            </a:r>
            <a:endParaRPr kumimoji="0" lang="en-US" sz="4400" b="0" i="0" u="none" strike="noStrike" kern="1200" cap="none" spc="0" normalizeH="0" baseline="0" noProof="0" dirty="0" smtClean="0">
              <a:ln>
                <a:noFill/>
              </a:ln>
              <a:solidFill>
                <a:schemeClr val="tx2"/>
              </a:solidFill>
              <a:effectLst/>
              <a:uLnTx/>
              <a:uFillTx/>
              <a:latin typeface="+mj-lt"/>
              <a:ea typeface="ＭＳ Ｐゴシック" pitchFamily="-65" charset="-128"/>
              <a:cs typeface="ＭＳ Ｐゴシック" pitchFamily="-65"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6"/>
          <p:cNvSpPr>
            <a:spLocks noChangeArrowheads="1"/>
          </p:cNvSpPr>
          <p:nvPr/>
        </p:nvSpPr>
        <p:spPr bwMode="auto">
          <a:xfrm>
            <a:off x="2133600" y="373063"/>
            <a:ext cx="6248400" cy="427037"/>
          </a:xfrm>
          <a:prstGeom prst="rect">
            <a:avLst/>
          </a:prstGeom>
          <a:noFill/>
          <a:ln w="9525">
            <a:noFill/>
            <a:miter lim="800000"/>
            <a:headEnd/>
            <a:tailEnd/>
          </a:ln>
        </p:spPr>
        <p:txBody>
          <a:bodyPr lIns="0" tIns="0" rIns="0" bIns="0">
            <a:prstTxWarp prst="textNoShape">
              <a:avLst/>
            </a:prstTxWarp>
            <a:spAutoFit/>
          </a:bodyPr>
          <a:lstStyle/>
          <a:p>
            <a:r>
              <a:rPr lang="en-US" sz="2800" b="1" dirty="0">
                <a:solidFill>
                  <a:schemeClr val="tx2"/>
                </a:solidFill>
              </a:rPr>
              <a:t>Put Your Heads Together</a:t>
            </a:r>
            <a:endParaRPr lang="en-US" sz="3600" b="1" dirty="0">
              <a:solidFill>
                <a:schemeClr val="tx2"/>
              </a:solidFill>
            </a:endParaRPr>
          </a:p>
        </p:txBody>
      </p:sp>
      <p:sp>
        <p:nvSpPr>
          <p:cNvPr id="31748" name="Rectangle 7"/>
          <p:cNvSpPr>
            <a:spLocks noChangeArrowheads="1"/>
          </p:cNvSpPr>
          <p:nvPr/>
        </p:nvSpPr>
        <p:spPr bwMode="auto">
          <a:xfrm>
            <a:off x="5486400" y="1447800"/>
            <a:ext cx="2971800" cy="609600"/>
          </a:xfrm>
          <a:prstGeom prst="rect">
            <a:avLst/>
          </a:prstGeom>
          <a:noFill/>
          <a:ln w="9525">
            <a:noFill/>
            <a:miter lim="800000"/>
            <a:headEnd/>
            <a:tailEnd/>
          </a:ln>
        </p:spPr>
        <p:txBody>
          <a:bodyPr lIns="0" tIns="0" rIns="0" bIns="0">
            <a:prstTxWarp prst="textNoShape">
              <a:avLst/>
            </a:prstTxWarp>
            <a:spAutoFit/>
          </a:bodyPr>
          <a:lstStyle/>
          <a:p>
            <a:pPr algn="l"/>
            <a:r>
              <a:rPr lang="en-US" sz="2000" dirty="0">
                <a:solidFill>
                  <a:srgbClr val="000000"/>
                </a:solidFill>
              </a:rPr>
              <a:t>IMPLICATIONS for</a:t>
            </a:r>
            <a:r>
              <a:rPr lang="en-US" sz="2000" dirty="0" smtClean="0">
                <a:solidFill>
                  <a:srgbClr val="000000"/>
                </a:solidFill>
              </a:rPr>
              <a:t> instruction</a:t>
            </a:r>
            <a:r>
              <a:rPr lang="en-US" sz="2000" dirty="0">
                <a:solidFill>
                  <a:srgbClr val="000000"/>
                </a:solidFill>
              </a:rPr>
              <a:t>:</a:t>
            </a:r>
            <a:endParaRPr lang="en-US" dirty="0"/>
          </a:p>
        </p:txBody>
      </p:sp>
      <p:sp>
        <p:nvSpPr>
          <p:cNvPr id="31749" name="Rectangle 8"/>
          <p:cNvSpPr>
            <a:spLocks noChangeArrowheads="1"/>
          </p:cNvSpPr>
          <p:nvPr/>
        </p:nvSpPr>
        <p:spPr bwMode="auto">
          <a:xfrm>
            <a:off x="6911975" y="2016125"/>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sz="2000">
                <a:solidFill>
                  <a:srgbClr val="000000"/>
                </a:solidFill>
                <a:latin typeface="Times" pitchFamily="-65" charset="0"/>
              </a:rPr>
              <a:t> </a:t>
            </a:r>
            <a:endParaRPr lang="en-US">
              <a:latin typeface="Arial" pitchFamily="-65" charset="0"/>
            </a:endParaRPr>
          </a:p>
        </p:txBody>
      </p:sp>
      <p:sp>
        <p:nvSpPr>
          <p:cNvPr id="31750" name="Rectangle 11"/>
          <p:cNvSpPr>
            <a:spLocks noChangeArrowheads="1"/>
          </p:cNvSpPr>
          <p:nvPr/>
        </p:nvSpPr>
        <p:spPr bwMode="auto">
          <a:xfrm>
            <a:off x="1544638" y="1517650"/>
            <a:ext cx="3534121" cy="923330"/>
          </a:xfrm>
          <a:prstGeom prst="rect">
            <a:avLst/>
          </a:prstGeom>
          <a:noFill/>
          <a:ln w="9525">
            <a:noFill/>
            <a:miter lim="800000"/>
            <a:headEnd/>
            <a:tailEnd/>
          </a:ln>
        </p:spPr>
        <p:txBody>
          <a:bodyPr wrap="none" lIns="0" tIns="0" rIns="0" bIns="0">
            <a:prstTxWarp prst="textNoShape">
              <a:avLst/>
            </a:prstTxWarp>
            <a:spAutoFit/>
          </a:bodyPr>
          <a:lstStyle/>
          <a:p>
            <a:pPr algn="l"/>
            <a:r>
              <a:rPr lang="en-US" sz="2000" b="1" u="sng" dirty="0" smtClean="0">
                <a:solidFill>
                  <a:srgbClr val="000000"/>
                </a:solidFill>
              </a:rPr>
              <a:t>Write 3 words with </a:t>
            </a:r>
          </a:p>
          <a:p>
            <a:pPr algn="l"/>
            <a:r>
              <a:rPr lang="en-US" sz="2000" b="1" u="sng" dirty="0" smtClean="0">
                <a:solidFill>
                  <a:srgbClr val="000000"/>
                </a:solidFill>
              </a:rPr>
              <a:t>multiple </a:t>
            </a:r>
            <a:r>
              <a:rPr lang="en-US" sz="2000" u="sng" dirty="0" smtClean="0">
                <a:solidFill>
                  <a:srgbClr val="000000"/>
                </a:solidFill>
              </a:rPr>
              <a:t>meanings you could</a:t>
            </a:r>
          </a:p>
          <a:p>
            <a:pPr algn="l"/>
            <a:r>
              <a:rPr lang="en-US" sz="2000" u="sng" dirty="0" smtClean="0">
                <a:solidFill>
                  <a:srgbClr val="000000"/>
                </a:solidFill>
              </a:rPr>
              <a:t>teach in your classroom</a:t>
            </a:r>
            <a:r>
              <a:rPr lang="en-US" sz="2000" b="1" u="sng" dirty="0" smtClean="0">
                <a:solidFill>
                  <a:srgbClr val="000000"/>
                </a:solidFill>
              </a:rPr>
              <a:t>:</a:t>
            </a:r>
            <a:endParaRPr lang="en-US" dirty="0"/>
          </a:p>
        </p:txBody>
      </p:sp>
      <p:sp>
        <p:nvSpPr>
          <p:cNvPr id="31751" name="Rectangle 12"/>
          <p:cNvSpPr>
            <a:spLocks noChangeArrowheads="1"/>
          </p:cNvSpPr>
          <p:nvPr/>
        </p:nvSpPr>
        <p:spPr bwMode="auto">
          <a:xfrm>
            <a:off x="3154363" y="2184400"/>
            <a:ext cx="63500" cy="304800"/>
          </a:xfrm>
          <a:prstGeom prst="rect">
            <a:avLst/>
          </a:prstGeom>
          <a:noFill/>
          <a:ln w="9525">
            <a:noFill/>
            <a:miter lim="800000"/>
            <a:headEnd/>
            <a:tailEnd/>
          </a:ln>
        </p:spPr>
        <p:txBody>
          <a:bodyPr wrap="none" lIns="0" tIns="0" rIns="0" bIns="0">
            <a:prstTxWarp prst="textNoShape">
              <a:avLst/>
            </a:prstTxWarp>
            <a:spAutoFit/>
          </a:bodyPr>
          <a:lstStyle/>
          <a:p>
            <a:pPr algn="l"/>
            <a:r>
              <a:rPr lang="en-US" sz="2000">
                <a:solidFill>
                  <a:srgbClr val="000000"/>
                </a:solidFill>
                <a:latin typeface="Times" pitchFamily="-65" charset="0"/>
              </a:rPr>
              <a:t> </a:t>
            </a:r>
            <a:endParaRPr lang="en-US">
              <a:latin typeface="Arial" pitchFamily="-65" charset="0"/>
            </a:endParaRPr>
          </a:p>
        </p:txBody>
      </p:sp>
      <p:sp>
        <p:nvSpPr>
          <p:cNvPr id="31752" name="Rectangle 14"/>
          <p:cNvSpPr>
            <a:spLocks noChangeArrowheads="1"/>
          </p:cNvSpPr>
          <p:nvPr/>
        </p:nvSpPr>
        <p:spPr bwMode="auto">
          <a:xfrm>
            <a:off x="1544638" y="2524125"/>
            <a:ext cx="211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sz="2000">
                <a:solidFill>
                  <a:srgbClr val="000000"/>
                </a:solidFill>
              </a:rPr>
              <a:t>1.</a:t>
            </a:r>
            <a:endParaRPr lang="en-US" sz="2000"/>
          </a:p>
        </p:txBody>
      </p:sp>
      <p:sp>
        <p:nvSpPr>
          <p:cNvPr id="31753" name="Rectangle 15"/>
          <p:cNvSpPr>
            <a:spLocks noChangeArrowheads="1"/>
          </p:cNvSpPr>
          <p:nvPr/>
        </p:nvSpPr>
        <p:spPr bwMode="auto">
          <a:xfrm>
            <a:off x="1544638" y="3748088"/>
            <a:ext cx="211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sz="2000">
                <a:solidFill>
                  <a:srgbClr val="000000"/>
                </a:solidFill>
              </a:rPr>
              <a:t>2.</a:t>
            </a:r>
            <a:endParaRPr lang="en-US" sz="2000"/>
          </a:p>
        </p:txBody>
      </p:sp>
      <p:sp>
        <p:nvSpPr>
          <p:cNvPr id="31754" name="Rectangle 16"/>
          <p:cNvSpPr>
            <a:spLocks noChangeArrowheads="1"/>
          </p:cNvSpPr>
          <p:nvPr/>
        </p:nvSpPr>
        <p:spPr bwMode="auto">
          <a:xfrm>
            <a:off x="1544638" y="4979988"/>
            <a:ext cx="211137" cy="304800"/>
          </a:xfrm>
          <a:prstGeom prst="rect">
            <a:avLst/>
          </a:prstGeom>
          <a:noFill/>
          <a:ln w="9525">
            <a:noFill/>
            <a:miter lim="800000"/>
            <a:headEnd/>
            <a:tailEnd/>
          </a:ln>
        </p:spPr>
        <p:txBody>
          <a:bodyPr wrap="none" lIns="0" tIns="0" rIns="0" bIns="0">
            <a:prstTxWarp prst="textNoShape">
              <a:avLst/>
            </a:prstTxWarp>
            <a:spAutoFit/>
          </a:bodyPr>
          <a:lstStyle/>
          <a:p>
            <a:pPr algn="l"/>
            <a:r>
              <a:rPr lang="en-US" sz="2000">
                <a:solidFill>
                  <a:srgbClr val="000000"/>
                </a:solidFill>
              </a:rPr>
              <a:t>3.</a:t>
            </a:r>
            <a:endParaRPr lang="en-US" sz="2000"/>
          </a:p>
        </p:txBody>
      </p:sp>
      <p:sp>
        <p:nvSpPr>
          <p:cNvPr id="31755" name="Freeform 18"/>
          <p:cNvSpPr>
            <a:spLocks/>
          </p:cNvSpPr>
          <p:nvPr/>
        </p:nvSpPr>
        <p:spPr bwMode="auto">
          <a:xfrm>
            <a:off x="4106863" y="3540125"/>
            <a:ext cx="3657600" cy="1063625"/>
          </a:xfrm>
          <a:custGeom>
            <a:avLst/>
            <a:gdLst>
              <a:gd name="T0" fmla="*/ 2147483647 w 2304"/>
              <a:gd name="T1" fmla="*/ 0 h 670"/>
              <a:gd name="T2" fmla="*/ 2147483647 w 2304"/>
              <a:gd name="T3" fmla="*/ 2147483647 h 670"/>
              <a:gd name="T4" fmla="*/ 2147483647 w 2304"/>
              <a:gd name="T5" fmla="*/ 2147483647 h 670"/>
              <a:gd name="T6" fmla="*/ 2147483647 w 2304"/>
              <a:gd name="T7" fmla="*/ 2147483647 h 670"/>
              <a:gd name="T8" fmla="*/ 2147483647 w 2304"/>
              <a:gd name="T9" fmla="*/ 2147483647 h 670"/>
              <a:gd name="T10" fmla="*/ 2147483647 w 2304"/>
              <a:gd name="T11" fmla="*/ 2147483647 h 670"/>
              <a:gd name="T12" fmla="*/ 2147483647 w 2304"/>
              <a:gd name="T13" fmla="*/ 2147483647 h 670"/>
              <a:gd name="T14" fmla="*/ 2147483647 w 2304"/>
              <a:gd name="T15" fmla="*/ 2147483647 h 670"/>
              <a:gd name="T16" fmla="*/ 2147483647 w 2304"/>
              <a:gd name="T17" fmla="*/ 2147483647 h 670"/>
              <a:gd name="T18" fmla="*/ 2147483647 w 2304"/>
              <a:gd name="T19" fmla="*/ 2147483647 h 670"/>
              <a:gd name="T20" fmla="*/ 2147483647 w 2304"/>
              <a:gd name="T21" fmla="*/ 2147483647 h 670"/>
              <a:gd name="T22" fmla="*/ 2147483647 w 2304"/>
              <a:gd name="T23" fmla="*/ 2147483647 h 670"/>
              <a:gd name="T24" fmla="*/ 2147483647 w 2304"/>
              <a:gd name="T25" fmla="*/ 2147483647 h 670"/>
              <a:gd name="T26" fmla="*/ 2147483647 w 2304"/>
              <a:gd name="T27" fmla="*/ 2147483647 h 670"/>
              <a:gd name="T28" fmla="*/ 0 w 2304"/>
              <a:gd name="T29" fmla="*/ 2147483647 h 670"/>
              <a:gd name="T30" fmla="*/ 2147483647 w 2304"/>
              <a:gd name="T31" fmla="*/ 2147483647 h 670"/>
              <a:gd name="T32" fmla="*/ 2147483647 w 2304"/>
              <a:gd name="T33" fmla="*/ 2147483647 h 670"/>
              <a:gd name="T34" fmla="*/ 2147483647 w 2304"/>
              <a:gd name="T35" fmla="*/ 2147483647 h 670"/>
              <a:gd name="T36" fmla="*/ 2147483647 w 2304"/>
              <a:gd name="T37" fmla="*/ 2147483647 h 670"/>
              <a:gd name="T38" fmla="*/ 2147483647 w 2304"/>
              <a:gd name="T39" fmla="*/ 2147483647 h 670"/>
              <a:gd name="T40" fmla="*/ 2147483647 w 2304"/>
              <a:gd name="T41" fmla="*/ 2147483647 h 670"/>
              <a:gd name="T42" fmla="*/ 2147483647 w 2304"/>
              <a:gd name="T43" fmla="*/ 2147483647 h 670"/>
              <a:gd name="T44" fmla="*/ 2147483647 w 2304"/>
              <a:gd name="T45" fmla="*/ 2147483647 h 670"/>
              <a:gd name="T46" fmla="*/ 2147483647 w 2304"/>
              <a:gd name="T47" fmla="*/ 2147483647 h 670"/>
              <a:gd name="T48" fmla="*/ 2147483647 w 2304"/>
              <a:gd name="T49" fmla="*/ 2147483647 h 670"/>
              <a:gd name="T50" fmla="*/ 2147483647 w 2304"/>
              <a:gd name="T51" fmla="*/ 2147483647 h 670"/>
              <a:gd name="T52" fmla="*/ 2147483647 w 2304"/>
              <a:gd name="T53" fmla="*/ 2147483647 h 670"/>
              <a:gd name="T54" fmla="*/ 2147483647 w 2304"/>
              <a:gd name="T55" fmla="*/ 2147483647 h 670"/>
              <a:gd name="T56" fmla="*/ 2147483647 w 2304"/>
              <a:gd name="T57" fmla="*/ 2147483647 h 670"/>
              <a:gd name="T58" fmla="*/ 2147483647 w 2304"/>
              <a:gd name="T59" fmla="*/ 2147483647 h 670"/>
              <a:gd name="T60" fmla="*/ 2147483647 w 2304"/>
              <a:gd name="T61" fmla="*/ 2147483647 h 670"/>
              <a:gd name="T62" fmla="*/ 2147483647 w 2304"/>
              <a:gd name="T63" fmla="*/ 2147483647 h 670"/>
              <a:gd name="T64" fmla="*/ 2147483647 w 2304"/>
              <a:gd name="T65" fmla="*/ 2147483647 h 670"/>
              <a:gd name="T66" fmla="*/ 2147483647 w 2304"/>
              <a:gd name="T67" fmla="*/ 2147483647 h 670"/>
              <a:gd name="T68" fmla="*/ 2147483647 w 2304"/>
              <a:gd name="T69" fmla="*/ 2147483647 h 670"/>
              <a:gd name="T70" fmla="*/ 2147483647 w 2304"/>
              <a:gd name="T71" fmla="*/ 2147483647 h 670"/>
              <a:gd name="T72" fmla="*/ 2147483647 w 2304"/>
              <a:gd name="T73" fmla="*/ 2147483647 h 670"/>
              <a:gd name="T74" fmla="*/ 2147483647 w 2304"/>
              <a:gd name="T75" fmla="*/ 2147483647 h 670"/>
              <a:gd name="T76" fmla="*/ 2147483647 w 2304"/>
              <a:gd name="T77" fmla="*/ 2147483647 h 670"/>
              <a:gd name="T78" fmla="*/ 2147483647 w 2304"/>
              <a:gd name="T79" fmla="*/ 2147483647 h 670"/>
              <a:gd name="T80" fmla="*/ 2147483647 w 2304"/>
              <a:gd name="T81" fmla="*/ 2147483647 h 670"/>
              <a:gd name="T82" fmla="*/ 2147483647 w 2304"/>
              <a:gd name="T83" fmla="*/ 2147483647 h 670"/>
              <a:gd name="T84" fmla="*/ 2147483647 w 2304"/>
              <a:gd name="T85" fmla="*/ 2147483647 h 670"/>
              <a:gd name="T86" fmla="*/ 2147483647 w 2304"/>
              <a:gd name="T87" fmla="*/ 2147483647 h 670"/>
              <a:gd name="T88" fmla="*/ 2147483647 w 2304"/>
              <a:gd name="T89" fmla="*/ 2147483647 h 670"/>
              <a:gd name="T90" fmla="*/ 2147483647 w 2304"/>
              <a:gd name="T91" fmla="*/ 2147483647 h 670"/>
              <a:gd name="T92" fmla="*/ 2147483647 w 2304"/>
              <a:gd name="T93" fmla="*/ 2147483647 h 670"/>
              <a:gd name="T94" fmla="*/ 2147483647 w 2304"/>
              <a:gd name="T95" fmla="*/ 2147483647 h 670"/>
              <a:gd name="T96" fmla="*/ 2147483647 w 2304"/>
              <a:gd name="T97" fmla="*/ 2147483647 h 670"/>
              <a:gd name="T98" fmla="*/ 2147483647 w 2304"/>
              <a:gd name="T99" fmla="*/ 2147483647 h 670"/>
              <a:gd name="T100" fmla="*/ 2147483647 w 2304"/>
              <a:gd name="T101" fmla="*/ 2147483647 h 670"/>
              <a:gd name="T102" fmla="*/ 2147483647 w 2304"/>
              <a:gd name="T103" fmla="*/ 2147483647 h 670"/>
              <a:gd name="T104" fmla="*/ 2147483647 w 2304"/>
              <a:gd name="T105" fmla="*/ 2147483647 h 670"/>
              <a:gd name="T106" fmla="*/ 2147483647 w 2304"/>
              <a:gd name="T107" fmla="*/ 2147483647 h 670"/>
              <a:gd name="T108" fmla="*/ 2147483647 w 2304"/>
              <a:gd name="T109" fmla="*/ 2147483647 h 670"/>
              <a:gd name="T110" fmla="*/ 2147483647 w 2304"/>
              <a:gd name="T111" fmla="*/ 2147483647 h 670"/>
              <a:gd name="T112" fmla="*/ 2147483647 w 2304"/>
              <a:gd name="T113" fmla="*/ 2147483647 h 670"/>
              <a:gd name="T114" fmla="*/ 2147483647 w 2304"/>
              <a:gd name="T115" fmla="*/ 2147483647 h 670"/>
              <a:gd name="T116" fmla="*/ 2147483647 w 2304"/>
              <a:gd name="T117" fmla="*/ 2147483647 h 670"/>
              <a:gd name="T118" fmla="*/ 2147483647 w 2304"/>
              <a:gd name="T119" fmla="*/ 0 h 670"/>
              <a:gd name="T120" fmla="*/ 2147483647 w 2304"/>
              <a:gd name="T121" fmla="*/ 0 h 670"/>
              <a:gd name="T122" fmla="*/ 2147483647 w 2304"/>
              <a:gd name="T123" fmla="*/ 0 h 670"/>
              <a:gd name="T124" fmla="*/ 2147483647 w 2304"/>
              <a:gd name="T125" fmla="*/ 0 h 6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04"/>
              <a:gd name="T190" fmla="*/ 0 h 670"/>
              <a:gd name="T191" fmla="*/ 2304 w 2304"/>
              <a:gd name="T192" fmla="*/ 670 h 6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04" h="670">
                <a:moveTo>
                  <a:pt x="982" y="0"/>
                </a:moveTo>
                <a:lnTo>
                  <a:pt x="929" y="3"/>
                </a:lnTo>
                <a:lnTo>
                  <a:pt x="879" y="9"/>
                </a:lnTo>
                <a:lnTo>
                  <a:pt x="835" y="19"/>
                </a:lnTo>
                <a:lnTo>
                  <a:pt x="813" y="25"/>
                </a:lnTo>
                <a:lnTo>
                  <a:pt x="795" y="32"/>
                </a:lnTo>
                <a:lnTo>
                  <a:pt x="778" y="41"/>
                </a:lnTo>
                <a:lnTo>
                  <a:pt x="762" y="50"/>
                </a:lnTo>
                <a:lnTo>
                  <a:pt x="749" y="59"/>
                </a:lnTo>
                <a:lnTo>
                  <a:pt x="739" y="67"/>
                </a:lnTo>
                <a:lnTo>
                  <a:pt x="729" y="78"/>
                </a:lnTo>
                <a:lnTo>
                  <a:pt x="722" y="89"/>
                </a:lnTo>
                <a:lnTo>
                  <a:pt x="719" y="100"/>
                </a:lnTo>
                <a:lnTo>
                  <a:pt x="717" y="112"/>
                </a:lnTo>
                <a:lnTo>
                  <a:pt x="0" y="226"/>
                </a:lnTo>
                <a:lnTo>
                  <a:pt x="717" y="279"/>
                </a:lnTo>
                <a:lnTo>
                  <a:pt x="717" y="559"/>
                </a:lnTo>
                <a:lnTo>
                  <a:pt x="719" y="570"/>
                </a:lnTo>
                <a:lnTo>
                  <a:pt x="722" y="581"/>
                </a:lnTo>
                <a:lnTo>
                  <a:pt x="729" y="592"/>
                </a:lnTo>
                <a:lnTo>
                  <a:pt x="739" y="603"/>
                </a:lnTo>
                <a:lnTo>
                  <a:pt x="749" y="612"/>
                </a:lnTo>
                <a:lnTo>
                  <a:pt x="762" y="622"/>
                </a:lnTo>
                <a:lnTo>
                  <a:pt x="778" y="629"/>
                </a:lnTo>
                <a:lnTo>
                  <a:pt x="795" y="638"/>
                </a:lnTo>
                <a:lnTo>
                  <a:pt x="813" y="645"/>
                </a:lnTo>
                <a:lnTo>
                  <a:pt x="835" y="651"/>
                </a:lnTo>
                <a:lnTo>
                  <a:pt x="879" y="662"/>
                </a:lnTo>
                <a:lnTo>
                  <a:pt x="929" y="667"/>
                </a:lnTo>
                <a:lnTo>
                  <a:pt x="982" y="670"/>
                </a:lnTo>
                <a:lnTo>
                  <a:pt x="1379" y="670"/>
                </a:lnTo>
                <a:lnTo>
                  <a:pt x="2040" y="670"/>
                </a:lnTo>
                <a:lnTo>
                  <a:pt x="2093" y="667"/>
                </a:lnTo>
                <a:lnTo>
                  <a:pt x="2142" y="662"/>
                </a:lnTo>
                <a:lnTo>
                  <a:pt x="2187" y="651"/>
                </a:lnTo>
                <a:lnTo>
                  <a:pt x="2209" y="645"/>
                </a:lnTo>
                <a:lnTo>
                  <a:pt x="2227" y="638"/>
                </a:lnTo>
                <a:lnTo>
                  <a:pt x="2243" y="629"/>
                </a:lnTo>
                <a:lnTo>
                  <a:pt x="2260" y="622"/>
                </a:lnTo>
                <a:lnTo>
                  <a:pt x="2273" y="612"/>
                </a:lnTo>
                <a:lnTo>
                  <a:pt x="2283" y="603"/>
                </a:lnTo>
                <a:lnTo>
                  <a:pt x="2293" y="592"/>
                </a:lnTo>
                <a:lnTo>
                  <a:pt x="2299" y="581"/>
                </a:lnTo>
                <a:lnTo>
                  <a:pt x="2303" y="570"/>
                </a:lnTo>
                <a:lnTo>
                  <a:pt x="2304" y="559"/>
                </a:lnTo>
                <a:lnTo>
                  <a:pt x="2304" y="279"/>
                </a:lnTo>
                <a:lnTo>
                  <a:pt x="2304" y="112"/>
                </a:lnTo>
                <a:lnTo>
                  <a:pt x="2303" y="100"/>
                </a:lnTo>
                <a:lnTo>
                  <a:pt x="2299" y="89"/>
                </a:lnTo>
                <a:lnTo>
                  <a:pt x="2293" y="78"/>
                </a:lnTo>
                <a:lnTo>
                  <a:pt x="2283" y="67"/>
                </a:lnTo>
                <a:lnTo>
                  <a:pt x="2273" y="59"/>
                </a:lnTo>
                <a:lnTo>
                  <a:pt x="2260" y="50"/>
                </a:lnTo>
                <a:lnTo>
                  <a:pt x="2243" y="41"/>
                </a:lnTo>
                <a:lnTo>
                  <a:pt x="2227" y="32"/>
                </a:lnTo>
                <a:lnTo>
                  <a:pt x="2209" y="25"/>
                </a:lnTo>
                <a:lnTo>
                  <a:pt x="2187" y="19"/>
                </a:lnTo>
                <a:lnTo>
                  <a:pt x="2142" y="9"/>
                </a:lnTo>
                <a:lnTo>
                  <a:pt x="2093" y="3"/>
                </a:lnTo>
                <a:lnTo>
                  <a:pt x="2040" y="0"/>
                </a:lnTo>
                <a:lnTo>
                  <a:pt x="1379" y="0"/>
                </a:lnTo>
                <a:lnTo>
                  <a:pt x="982" y="0"/>
                </a:lnTo>
                <a:close/>
              </a:path>
            </a:pathLst>
          </a:custGeom>
          <a:solidFill>
            <a:srgbClr val="FFFFFF"/>
          </a:solidFill>
          <a:ln w="8001">
            <a:solidFill>
              <a:srgbClr val="000000"/>
            </a:solidFill>
            <a:round/>
            <a:headEnd/>
            <a:tailEnd/>
          </a:ln>
        </p:spPr>
        <p:txBody>
          <a:bodyPr>
            <a:prstTxWarp prst="textNoShape">
              <a:avLst/>
            </a:prstTxWarp>
          </a:bodyPr>
          <a:lstStyle/>
          <a:p>
            <a:endParaRPr lang="en-US"/>
          </a:p>
        </p:txBody>
      </p:sp>
      <p:sp>
        <p:nvSpPr>
          <p:cNvPr id="31756" name="Freeform 20"/>
          <p:cNvSpPr>
            <a:spLocks/>
          </p:cNvSpPr>
          <p:nvPr/>
        </p:nvSpPr>
        <p:spPr bwMode="auto">
          <a:xfrm>
            <a:off x="4106863" y="4776788"/>
            <a:ext cx="3657600" cy="1063625"/>
          </a:xfrm>
          <a:custGeom>
            <a:avLst/>
            <a:gdLst>
              <a:gd name="T0" fmla="*/ 2147483647 w 2304"/>
              <a:gd name="T1" fmla="*/ 0 h 670"/>
              <a:gd name="T2" fmla="*/ 2147483647 w 2304"/>
              <a:gd name="T3" fmla="*/ 2147483647 h 670"/>
              <a:gd name="T4" fmla="*/ 2147483647 w 2304"/>
              <a:gd name="T5" fmla="*/ 2147483647 h 670"/>
              <a:gd name="T6" fmla="*/ 2147483647 w 2304"/>
              <a:gd name="T7" fmla="*/ 2147483647 h 670"/>
              <a:gd name="T8" fmla="*/ 2147483647 w 2304"/>
              <a:gd name="T9" fmla="*/ 2147483647 h 670"/>
              <a:gd name="T10" fmla="*/ 2147483647 w 2304"/>
              <a:gd name="T11" fmla="*/ 2147483647 h 670"/>
              <a:gd name="T12" fmla="*/ 2147483647 w 2304"/>
              <a:gd name="T13" fmla="*/ 2147483647 h 670"/>
              <a:gd name="T14" fmla="*/ 2147483647 w 2304"/>
              <a:gd name="T15" fmla="*/ 2147483647 h 670"/>
              <a:gd name="T16" fmla="*/ 2147483647 w 2304"/>
              <a:gd name="T17" fmla="*/ 2147483647 h 670"/>
              <a:gd name="T18" fmla="*/ 2147483647 w 2304"/>
              <a:gd name="T19" fmla="*/ 2147483647 h 670"/>
              <a:gd name="T20" fmla="*/ 2147483647 w 2304"/>
              <a:gd name="T21" fmla="*/ 2147483647 h 670"/>
              <a:gd name="T22" fmla="*/ 2147483647 w 2304"/>
              <a:gd name="T23" fmla="*/ 2147483647 h 670"/>
              <a:gd name="T24" fmla="*/ 2147483647 w 2304"/>
              <a:gd name="T25" fmla="*/ 2147483647 h 670"/>
              <a:gd name="T26" fmla="*/ 2147483647 w 2304"/>
              <a:gd name="T27" fmla="*/ 2147483647 h 670"/>
              <a:gd name="T28" fmla="*/ 0 w 2304"/>
              <a:gd name="T29" fmla="*/ 2147483647 h 670"/>
              <a:gd name="T30" fmla="*/ 2147483647 w 2304"/>
              <a:gd name="T31" fmla="*/ 2147483647 h 670"/>
              <a:gd name="T32" fmla="*/ 2147483647 w 2304"/>
              <a:gd name="T33" fmla="*/ 2147483647 h 670"/>
              <a:gd name="T34" fmla="*/ 2147483647 w 2304"/>
              <a:gd name="T35" fmla="*/ 2147483647 h 670"/>
              <a:gd name="T36" fmla="*/ 2147483647 w 2304"/>
              <a:gd name="T37" fmla="*/ 2147483647 h 670"/>
              <a:gd name="T38" fmla="*/ 2147483647 w 2304"/>
              <a:gd name="T39" fmla="*/ 2147483647 h 670"/>
              <a:gd name="T40" fmla="*/ 2147483647 w 2304"/>
              <a:gd name="T41" fmla="*/ 2147483647 h 670"/>
              <a:gd name="T42" fmla="*/ 2147483647 w 2304"/>
              <a:gd name="T43" fmla="*/ 2147483647 h 670"/>
              <a:gd name="T44" fmla="*/ 2147483647 w 2304"/>
              <a:gd name="T45" fmla="*/ 2147483647 h 670"/>
              <a:gd name="T46" fmla="*/ 2147483647 w 2304"/>
              <a:gd name="T47" fmla="*/ 2147483647 h 670"/>
              <a:gd name="T48" fmla="*/ 2147483647 w 2304"/>
              <a:gd name="T49" fmla="*/ 2147483647 h 670"/>
              <a:gd name="T50" fmla="*/ 2147483647 w 2304"/>
              <a:gd name="T51" fmla="*/ 2147483647 h 670"/>
              <a:gd name="T52" fmla="*/ 2147483647 w 2304"/>
              <a:gd name="T53" fmla="*/ 2147483647 h 670"/>
              <a:gd name="T54" fmla="*/ 2147483647 w 2304"/>
              <a:gd name="T55" fmla="*/ 2147483647 h 670"/>
              <a:gd name="T56" fmla="*/ 2147483647 w 2304"/>
              <a:gd name="T57" fmla="*/ 2147483647 h 670"/>
              <a:gd name="T58" fmla="*/ 2147483647 w 2304"/>
              <a:gd name="T59" fmla="*/ 2147483647 h 670"/>
              <a:gd name="T60" fmla="*/ 2147483647 w 2304"/>
              <a:gd name="T61" fmla="*/ 2147483647 h 670"/>
              <a:gd name="T62" fmla="*/ 2147483647 w 2304"/>
              <a:gd name="T63" fmla="*/ 2147483647 h 670"/>
              <a:gd name="T64" fmla="*/ 2147483647 w 2304"/>
              <a:gd name="T65" fmla="*/ 2147483647 h 670"/>
              <a:gd name="T66" fmla="*/ 2147483647 w 2304"/>
              <a:gd name="T67" fmla="*/ 2147483647 h 670"/>
              <a:gd name="T68" fmla="*/ 2147483647 w 2304"/>
              <a:gd name="T69" fmla="*/ 2147483647 h 670"/>
              <a:gd name="T70" fmla="*/ 2147483647 w 2304"/>
              <a:gd name="T71" fmla="*/ 2147483647 h 670"/>
              <a:gd name="T72" fmla="*/ 2147483647 w 2304"/>
              <a:gd name="T73" fmla="*/ 2147483647 h 670"/>
              <a:gd name="T74" fmla="*/ 2147483647 w 2304"/>
              <a:gd name="T75" fmla="*/ 2147483647 h 670"/>
              <a:gd name="T76" fmla="*/ 2147483647 w 2304"/>
              <a:gd name="T77" fmla="*/ 2147483647 h 670"/>
              <a:gd name="T78" fmla="*/ 2147483647 w 2304"/>
              <a:gd name="T79" fmla="*/ 2147483647 h 670"/>
              <a:gd name="T80" fmla="*/ 2147483647 w 2304"/>
              <a:gd name="T81" fmla="*/ 2147483647 h 670"/>
              <a:gd name="T82" fmla="*/ 2147483647 w 2304"/>
              <a:gd name="T83" fmla="*/ 2147483647 h 670"/>
              <a:gd name="T84" fmla="*/ 2147483647 w 2304"/>
              <a:gd name="T85" fmla="*/ 2147483647 h 670"/>
              <a:gd name="T86" fmla="*/ 2147483647 w 2304"/>
              <a:gd name="T87" fmla="*/ 2147483647 h 670"/>
              <a:gd name="T88" fmla="*/ 2147483647 w 2304"/>
              <a:gd name="T89" fmla="*/ 2147483647 h 670"/>
              <a:gd name="T90" fmla="*/ 2147483647 w 2304"/>
              <a:gd name="T91" fmla="*/ 2147483647 h 670"/>
              <a:gd name="T92" fmla="*/ 2147483647 w 2304"/>
              <a:gd name="T93" fmla="*/ 2147483647 h 670"/>
              <a:gd name="T94" fmla="*/ 2147483647 w 2304"/>
              <a:gd name="T95" fmla="*/ 2147483647 h 670"/>
              <a:gd name="T96" fmla="*/ 2147483647 w 2304"/>
              <a:gd name="T97" fmla="*/ 2147483647 h 670"/>
              <a:gd name="T98" fmla="*/ 2147483647 w 2304"/>
              <a:gd name="T99" fmla="*/ 2147483647 h 670"/>
              <a:gd name="T100" fmla="*/ 2147483647 w 2304"/>
              <a:gd name="T101" fmla="*/ 2147483647 h 670"/>
              <a:gd name="T102" fmla="*/ 2147483647 w 2304"/>
              <a:gd name="T103" fmla="*/ 2147483647 h 670"/>
              <a:gd name="T104" fmla="*/ 2147483647 w 2304"/>
              <a:gd name="T105" fmla="*/ 2147483647 h 670"/>
              <a:gd name="T106" fmla="*/ 2147483647 w 2304"/>
              <a:gd name="T107" fmla="*/ 2147483647 h 670"/>
              <a:gd name="T108" fmla="*/ 2147483647 w 2304"/>
              <a:gd name="T109" fmla="*/ 2147483647 h 670"/>
              <a:gd name="T110" fmla="*/ 2147483647 w 2304"/>
              <a:gd name="T111" fmla="*/ 2147483647 h 670"/>
              <a:gd name="T112" fmla="*/ 2147483647 w 2304"/>
              <a:gd name="T113" fmla="*/ 2147483647 h 670"/>
              <a:gd name="T114" fmla="*/ 2147483647 w 2304"/>
              <a:gd name="T115" fmla="*/ 2147483647 h 670"/>
              <a:gd name="T116" fmla="*/ 2147483647 w 2304"/>
              <a:gd name="T117" fmla="*/ 2147483647 h 670"/>
              <a:gd name="T118" fmla="*/ 2147483647 w 2304"/>
              <a:gd name="T119" fmla="*/ 0 h 670"/>
              <a:gd name="T120" fmla="*/ 2147483647 w 2304"/>
              <a:gd name="T121" fmla="*/ 0 h 670"/>
              <a:gd name="T122" fmla="*/ 2147483647 w 2304"/>
              <a:gd name="T123" fmla="*/ 0 h 670"/>
              <a:gd name="T124" fmla="*/ 2147483647 w 2304"/>
              <a:gd name="T125" fmla="*/ 0 h 6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04"/>
              <a:gd name="T190" fmla="*/ 0 h 670"/>
              <a:gd name="T191" fmla="*/ 2304 w 2304"/>
              <a:gd name="T192" fmla="*/ 670 h 6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04" h="670">
                <a:moveTo>
                  <a:pt x="982" y="0"/>
                </a:moveTo>
                <a:lnTo>
                  <a:pt x="929" y="3"/>
                </a:lnTo>
                <a:lnTo>
                  <a:pt x="879" y="9"/>
                </a:lnTo>
                <a:lnTo>
                  <a:pt x="835" y="19"/>
                </a:lnTo>
                <a:lnTo>
                  <a:pt x="813" y="25"/>
                </a:lnTo>
                <a:lnTo>
                  <a:pt x="795" y="32"/>
                </a:lnTo>
                <a:lnTo>
                  <a:pt x="778" y="41"/>
                </a:lnTo>
                <a:lnTo>
                  <a:pt x="762" y="50"/>
                </a:lnTo>
                <a:lnTo>
                  <a:pt x="749" y="59"/>
                </a:lnTo>
                <a:lnTo>
                  <a:pt x="739" y="67"/>
                </a:lnTo>
                <a:lnTo>
                  <a:pt x="729" y="78"/>
                </a:lnTo>
                <a:lnTo>
                  <a:pt x="722" y="89"/>
                </a:lnTo>
                <a:lnTo>
                  <a:pt x="719" y="100"/>
                </a:lnTo>
                <a:lnTo>
                  <a:pt x="717" y="112"/>
                </a:lnTo>
                <a:lnTo>
                  <a:pt x="0" y="226"/>
                </a:lnTo>
                <a:lnTo>
                  <a:pt x="717" y="279"/>
                </a:lnTo>
                <a:lnTo>
                  <a:pt x="717" y="559"/>
                </a:lnTo>
                <a:lnTo>
                  <a:pt x="719" y="570"/>
                </a:lnTo>
                <a:lnTo>
                  <a:pt x="722" y="581"/>
                </a:lnTo>
                <a:lnTo>
                  <a:pt x="729" y="592"/>
                </a:lnTo>
                <a:lnTo>
                  <a:pt x="739" y="603"/>
                </a:lnTo>
                <a:lnTo>
                  <a:pt x="749" y="612"/>
                </a:lnTo>
                <a:lnTo>
                  <a:pt x="762" y="622"/>
                </a:lnTo>
                <a:lnTo>
                  <a:pt x="778" y="629"/>
                </a:lnTo>
                <a:lnTo>
                  <a:pt x="795" y="638"/>
                </a:lnTo>
                <a:lnTo>
                  <a:pt x="813" y="645"/>
                </a:lnTo>
                <a:lnTo>
                  <a:pt x="835" y="651"/>
                </a:lnTo>
                <a:lnTo>
                  <a:pt x="879" y="662"/>
                </a:lnTo>
                <a:lnTo>
                  <a:pt x="929" y="667"/>
                </a:lnTo>
                <a:lnTo>
                  <a:pt x="982" y="670"/>
                </a:lnTo>
                <a:lnTo>
                  <a:pt x="1379" y="670"/>
                </a:lnTo>
                <a:lnTo>
                  <a:pt x="2040" y="670"/>
                </a:lnTo>
                <a:lnTo>
                  <a:pt x="2093" y="667"/>
                </a:lnTo>
                <a:lnTo>
                  <a:pt x="2142" y="662"/>
                </a:lnTo>
                <a:lnTo>
                  <a:pt x="2187" y="651"/>
                </a:lnTo>
                <a:lnTo>
                  <a:pt x="2209" y="645"/>
                </a:lnTo>
                <a:lnTo>
                  <a:pt x="2227" y="638"/>
                </a:lnTo>
                <a:lnTo>
                  <a:pt x="2243" y="629"/>
                </a:lnTo>
                <a:lnTo>
                  <a:pt x="2260" y="622"/>
                </a:lnTo>
                <a:lnTo>
                  <a:pt x="2273" y="612"/>
                </a:lnTo>
                <a:lnTo>
                  <a:pt x="2283" y="603"/>
                </a:lnTo>
                <a:lnTo>
                  <a:pt x="2293" y="592"/>
                </a:lnTo>
                <a:lnTo>
                  <a:pt x="2299" y="581"/>
                </a:lnTo>
                <a:lnTo>
                  <a:pt x="2303" y="570"/>
                </a:lnTo>
                <a:lnTo>
                  <a:pt x="2304" y="559"/>
                </a:lnTo>
                <a:lnTo>
                  <a:pt x="2304" y="279"/>
                </a:lnTo>
                <a:lnTo>
                  <a:pt x="2304" y="112"/>
                </a:lnTo>
                <a:lnTo>
                  <a:pt x="2303" y="100"/>
                </a:lnTo>
                <a:lnTo>
                  <a:pt x="2299" y="89"/>
                </a:lnTo>
                <a:lnTo>
                  <a:pt x="2293" y="78"/>
                </a:lnTo>
                <a:lnTo>
                  <a:pt x="2283" y="67"/>
                </a:lnTo>
                <a:lnTo>
                  <a:pt x="2273" y="59"/>
                </a:lnTo>
                <a:lnTo>
                  <a:pt x="2260" y="50"/>
                </a:lnTo>
                <a:lnTo>
                  <a:pt x="2243" y="41"/>
                </a:lnTo>
                <a:lnTo>
                  <a:pt x="2227" y="32"/>
                </a:lnTo>
                <a:lnTo>
                  <a:pt x="2209" y="25"/>
                </a:lnTo>
                <a:lnTo>
                  <a:pt x="2187" y="19"/>
                </a:lnTo>
                <a:lnTo>
                  <a:pt x="2142" y="9"/>
                </a:lnTo>
                <a:lnTo>
                  <a:pt x="2093" y="3"/>
                </a:lnTo>
                <a:lnTo>
                  <a:pt x="2040" y="0"/>
                </a:lnTo>
                <a:lnTo>
                  <a:pt x="1379" y="0"/>
                </a:lnTo>
                <a:lnTo>
                  <a:pt x="982" y="0"/>
                </a:lnTo>
                <a:close/>
              </a:path>
            </a:pathLst>
          </a:custGeom>
          <a:solidFill>
            <a:srgbClr val="FFFFFF"/>
          </a:solidFill>
          <a:ln w="8001">
            <a:solidFill>
              <a:srgbClr val="000000"/>
            </a:solidFill>
            <a:round/>
            <a:headEnd/>
            <a:tailEnd/>
          </a:ln>
        </p:spPr>
        <p:txBody>
          <a:bodyPr>
            <a:prstTxWarp prst="textNoShape">
              <a:avLst/>
            </a:prstTxWarp>
          </a:bodyPr>
          <a:lstStyle/>
          <a:p>
            <a:endParaRPr lang="en-US"/>
          </a:p>
        </p:txBody>
      </p:sp>
      <p:sp>
        <p:nvSpPr>
          <p:cNvPr id="31757" name="Freeform 21"/>
          <p:cNvSpPr>
            <a:spLocks/>
          </p:cNvSpPr>
          <p:nvPr/>
        </p:nvSpPr>
        <p:spPr bwMode="auto">
          <a:xfrm>
            <a:off x="4106863" y="2320925"/>
            <a:ext cx="3657600" cy="1063625"/>
          </a:xfrm>
          <a:custGeom>
            <a:avLst/>
            <a:gdLst>
              <a:gd name="T0" fmla="*/ 2147483647 w 2304"/>
              <a:gd name="T1" fmla="*/ 0 h 670"/>
              <a:gd name="T2" fmla="*/ 2147483647 w 2304"/>
              <a:gd name="T3" fmla="*/ 2147483647 h 670"/>
              <a:gd name="T4" fmla="*/ 2147483647 w 2304"/>
              <a:gd name="T5" fmla="*/ 2147483647 h 670"/>
              <a:gd name="T6" fmla="*/ 2147483647 w 2304"/>
              <a:gd name="T7" fmla="*/ 2147483647 h 670"/>
              <a:gd name="T8" fmla="*/ 2147483647 w 2304"/>
              <a:gd name="T9" fmla="*/ 2147483647 h 670"/>
              <a:gd name="T10" fmla="*/ 2147483647 w 2304"/>
              <a:gd name="T11" fmla="*/ 2147483647 h 670"/>
              <a:gd name="T12" fmla="*/ 2147483647 w 2304"/>
              <a:gd name="T13" fmla="*/ 2147483647 h 670"/>
              <a:gd name="T14" fmla="*/ 2147483647 w 2304"/>
              <a:gd name="T15" fmla="*/ 2147483647 h 670"/>
              <a:gd name="T16" fmla="*/ 2147483647 w 2304"/>
              <a:gd name="T17" fmla="*/ 2147483647 h 670"/>
              <a:gd name="T18" fmla="*/ 2147483647 w 2304"/>
              <a:gd name="T19" fmla="*/ 2147483647 h 670"/>
              <a:gd name="T20" fmla="*/ 2147483647 w 2304"/>
              <a:gd name="T21" fmla="*/ 2147483647 h 670"/>
              <a:gd name="T22" fmla="*/ 2147483647 w 2304"/>
              <a:gd name="T23" fmla="*/ 2147483647 h 670"/>
              <a:gd name="T24" fmla="*/ 2147483647 w 2304"/>
              <a:gd name="T25" fmla="*/ 2147483647 h 670"/>
              <a:gd name="T26" fmla="*/ 2147483647 w 2304"/>
              <a:gd name="T27" fmla="*/ 2147483647 h 670"/>
              <a:gd name="T28" fmla="*/ 0 w 2304"/>
              <a:gd name="T29" fmla="*/ 2147483647 h 670"/>
              <a:gd name="T30" fmla="*/ 2147483647 w 2304"/>
              <a:gd name="T31" fmla="*/ 2147483647 h 670"/>
              <a:gd name="T32" fmla="*/ 2147483647 w 2304"/>
              <a:gd name="T33" fmla="*/ 2147483647 h 670"/>
              <a:gd name="T34" fmla="*/ 2147483647 w 2304"/>
              <a:gd name="T35" fmla="*/ 2147483647 h 670"/>
              <a:gd name="T36" fmla="*/ 2147483647 w 2304"/>
              <a:gd name="T37" fmla="*/ 2147483647 h 670"/>
              <a:gd name="T38" fmla="*/ 2147483647 w 2304"/>
              <a:gd name="T39" fmla="*/ 2147483647 h 670"/>
              <a:gd name="T40" fmla="*/ 2147483647 w 2304"/>
              <a:gd name="T41" fmla="*/ 2147483647 h 670"/>
              <a:gd name="T42" fmla="*/ 2147483647 w 2304"/>
              <a:gd name="T43" fmla="*/ 2147483647 h 670"/>
              <a:gd name="T44" fmla="*/ 2147483647 w 2304"/>
              <a:gd name="T45" fmla="*/ 2147483647 h 670"/>
              <a:gd name="T46" fmla="*/ 2147483647 w 2304"/>
              <a:gd name="T47" fmla="*/ 2147483647 h 670"/>
              <a:gd name="T48" fmla="*/ 2147483647 w 2304"/>
              <a:gd name="T49" fmla="*/ 2147483647 h 670"/>
              <a:gd name="T50" fmla="*/ 2147483647 w 2304"/>
              <a:gd name="T51" fmla="*/ 2147483647 h 670"/>
              <a:gd name="T52" fmla="*/ 2147483647 w 2304"/>
              <a:gd name="T53" fmla="*/ 2147483647 h 670"/>
              <a:gd name="T54" fmla="*/ 2147483647 w 2304"/>
              <a:gd name="T55" fmla="*/ 2147483647 h 670"/>
              <a:gd name="T56" fmla="*/ 2147483647 w 2304"/>
              <a:gd name="T57" fmla="*/ 2147483647 h 670"/>
              <a:gd name="T58" fmla="*/ 2147483647 w 2304"/>
              <a:gd name="T59" fmla="*/ 2147483647 h 670"/>
              <a:gd name="T60" fmla="*/ 2147483647 w 2304"/>
              <a:gd name="T61" fmla="*/ 2147483647 h 670"/>
              <a:gd name="T62" fmla="*/ 2147483647 w 2304"/>
              <a:gd name="T63" fmla="*/ 2147483647 h 670"/>
              <a:gd name="T64" fmla="*/ 2147483647 w 2304"/>
              <a:gd name="T65" fmla="*/ 2147483647 h 670"/>
              <a:gd name="T66" fmla="*/ 2147483647 w 2304"/>
              <a:gd name="T67" fmla="*/ 2147483647 h 670"/>
              <a:gd name="T68" fmla="*/ 2147483647 w 2304"/>
              <a:gd name="T69" fmla="*/ 2147483647 h 670"/>
              <a:gd name="T70" fmla="*/ 2147483647 w 2304"/>
              <a:gd name="T71" fmla="*/ 2147483647 h 670"/>
              <a:gd name="T72" fmla="*/ 2147483647 w 2304"/>
              <a:gd name="T73" fmla="*/ 2147483647 h 670"/>
              <a:gd name="T74" fmla="*/ 2147483647 w 2304"/>
              <a:gd name="T75" fmla="*/ 2147483647 h 670"/>
              <a:gd name="T76" fmla="*/ 2147483647 w 2304"/>
              <a:gd name="T77" fmla="*/ 2147483647 h 670"/>
              <a:gd name="T78" fmla="*/ 2147483647 w 2304"/>
              <a:gd name="T79" fmla="*/ 2147483647 h 670"/>
              <a:gd name="T80" fmla="*/ 2147483647 w 2304"/>
              <a:gd name="T81" fmla="*/ 2147483647 h 670"/>
              <a:gd name="T82" fmla="*/ 2147483647 w 2304"/>
              <a:gd name="T83" fmla="*/ 2147483647 h 670"/>
              <a:gd name="T84" fmla="*/ 2147483647 w 2304"/>
              <a:gd name="T85" fmla="*/ 2147483647 h 670"/>
              <a:gd name="T86" fmla="*/ 2147483647 w 2304"/>
              <a:gd name="T87" fmla="*/ 2147483647 h 670"/>
              <a:gd name="T88" fmla="*/ 2147483647 w 2304"/>
              <a:gd name="T89" fmla="*/ 2147483647 h 670"/>
              <a:gd name="T90" fmla="*/ 2147483647 w 2304"/>
              <a:gd name="T91" fmla="*/ 2147483647 h 670"/>
              <a:gd name="T92" fmla="*/ 2147483647 w 2304"/>
              <a:gd name="T93" fmla="*/ 2147483647 h 670"/>
              <a:gd name="T94" fmla="*/ 2147483647 w 2304"/>
              <a:gd name="T95" fmla="*/ 2147483647 h 670"/>
              <a:gd name="T96" fmla="*/ 2147483647 w 2304"/>
              <a:gd name="T97" fmla="*/ 2147483647 h 670"/>
              <a:gd name="T98" fmla="*/ 2147483647 w 2304"/>
              <a:gd name="T99" fmla="*/ 2147483647 h 670"/>
              <a:gd name="T100" fmla="*/ 2147483647 w 2304"/>
              <a:gd name="T101" fmla="*/ 2147483647 h 670"/>
              <a:gd name="T102" fmla="*/ 2147483647 w 2304"/>
              <a:gd name="T103" fmla="*/ 2147483647 h 670"/>
              <a:gd name="T104" fmla="*/ 2147483647 w 2304"/>
              <a:gd name="T105" fmla="*/ 2147483647 h 670"/>
              <a:gd name="T106" fmla="*/ 2147483647 w 2304"/>
              <a:gd name="T107" fmla="*/ 2147483647 h 670"/>
              <a:gd name="T108" fmla="*/ 2147483647 w 2304"/>
              <a:gd name="T109" fmla="*/ 2147483647 h 670"/>
              <a:gd name="T110" fmla="*/ 2147483647 w 2304"/>
              <a:gd name="T111" fmla="*/ 2147483647 h 670"/>
              <a:gd name="T112" fmla="*/ 2147483647 w 2304"/>
              <a:gd name="T113" fmla="*/ 2147483647 h 670"/>
              <a:gd name="T114" fmla="*/ 2147483647 w 2304"/>
              <a:gd name="T115" fmla="*/ 2147483647 h 670"/>
              <a:gd name="T116" fmla="*/ 2147483647 w 2304"/>
              <a:gd name="T117" fmla="*/ 2147483647 h 670"/>
              <a:gd name="T118" fmla="*/ 2147483647 w 2304"/>
              <a:gd name="T119" fmla="*/ 0 h 670"/>
              <a:gd name="T120" fmla="*/ 2147483647 w 2304"/>
              <a:gd name="T121" fmla="*/ 0 h 670"/>
              <a:gd name="T122" fmla="*/ 2147483647 w 2304"/>
              <a:gd name="T123" fmla="*/ 0 h 670"/>
              <a:gd name="T124" fmla="*/ 2147483647 w 2304"/>
              <a:gd name="T125" fmla="*/ 0 h 6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04"/>
              <a:gd name="T190" fmla="*/ 0 h 670"/>
              <a:gd name="T191" fmla="*/ 2304 w 2304"/>
              <a:gd name="T192" fmla="*/ 670 h 6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04" h="670">
                <a:moveTo>
                  <a:pt x="982" y="0"/>
                </a:moveTo>
                <a:lnTo>
                  <a:pt x="929" y="3"/>
                </a:lnTo>
                <a:lnTo>
                  <a:pt x="879" y="9"/>
                </a:lnTo>
                <a:lnTo>
                  <a:pt x="835" y="19"/>
                </a:lnTo>
                <a:lnTo>
                  <a:pt x="813" y="25"/>
                </a:lnTo>
                <a:lnTo>
                  <a:pt x="795" y="32"/>
                </a:lnTo>
                <a:lnTo>
                  <a:pt x="778" y="41"/>
                </a:lnTo>
                <a:lnTo>
                  <a:pt x="762" y="50"/>
                </a:lnTo>
                <a:lnTo>
                  <a:pt x="749" y="59"/>
                </a:lnTo>
                <a:lnTo>
                  <a:pt x="739" y="67"/>
                </a:lnTo>
                <a:lnTo>
                  <a:pt x="729" y="78"/>
                </a:lnTo>
                <a:lnTo>
                  <a:pt x="722" y="89"/>
                </a:lnTo>
                <a:lnTo>
                  <a:pt x="719" y="100"/>
                </a:lnTo>
                <a:lnTo>
                  <a:pt x="717" y="112"/>
                </a:lnTo>
                <a:lnTo>
                  <a:pt x="0" y="226"/>
                </a:lnTo>
                <a:lnTo>
                  <a:pt x="717" y="279"/>
                </a:lnTo>
                <a:lnTo>
                  <a:pt x="717" y="559"/>
                </a:lnTo>
                <a:lnTo>
                  <a:pt x="719" y="570"/>
                </a:lnTo>
                <a:lnTo>
                  <a:pt x="722" y="581"/>
                </a:lnTo>
                <a:lnTo>
                  <a:pt x="729" y="592"/>
                </a:lnTo>
                <a:lnTo>
                  <a:pt x="739" y="603"/>
                </a:lnTo>
                <a:lnTo>
                  <a:pt x="749" y="612"/>
                </a:lnTo>
                <a:lnTo>
                  <a:pt x="762" y="622"/>
                </a:lnTo>
                <a:lnTo>
                  <a:pt x="778" y="629"/>
                </a:lnTo>
                <a:lnTo>
                  <a:pt x="795" y="638"/>
                </a:lnTo>
                <a:lnTo>
                  <a:pt x="813" y="645"/>
                </a:lnTo>
                <a:lnTo>
                  <a:pt x="835" y="651"/>
                </a:lnTo>
                <a:lnTo>
                  <a:pt x="879" y="662"/>
                </a:lnTo>
                <a:lnTo>
                  <a:pt x="929" y="667"/>
                </a:lnTo>
                <a:lnTo>
                  <a:pt x="982" y="670"/>
                </a:lnTo>
                <a:lnTo>
                  <a:pt x="1379" y="670"/>
                </a:lnTo>
                <a:lnTo>
                  <a:pt x="2040" y="670"/>
                </a:lnTo>
                <a:lnTo>
                  <a:pt x="2093" y="667"/>
                </a:lnTo>
                <a:lnTo>
                  <a:pt x="2142" y="662"/>
                </a:lnTo>
                <a:lnTo>
                  <a:pt x="2187" y="651"/>
                </a:lnTo>
                <a:lnTo>
                  <a:pt x="2209" y="645"/>
                </a:lnTo>
                <a:lnTo>
                  <a:pt x="2227" y="638"/>
                </a:lnTo>
                <a:lnTo>
                  <a:pt x="2243" y="629"/>
                </a:lnTo>
                <a:lnTo>
                  <a:pt x="2260" y="622"/>
                </a:lnTo>
                <a:lnTo>
                  <a:pt x="2273" y="612"/>
                </a:lnTo>
                <a:lnTo>
                  <a:pt x="2283" y="603"/>
                </a:lnTo>
                <a:lnTo>
                  <a:pt x="2293" y="592"/>
                </a:lnTo>
                <a:lnTo>
                  <a:pt x="2299" y="581"/>
                </a:lnTo>
                <a:lnTo>
                  <a:pt x="2303" y="570"/>
                </a:lnTo>
                <a:lnTo>
                  <a:pt x="2304" y="559"/>
                </a:lnTo>
                <a:lnTo>
                  <a:pt x="2304" y="279"/>
                </a:lnTo>
                <a:lnTo>
                  <a:pt x="2304" y="112"/>
                </a:lnTo>
                <a:lnTo>
                  <a:pt x="2303" y="100"/>
                </a:lnTo>
                <a:lnTo>
                  <a:pt x="2299" y="89"/>
                </a:lnTo>
                <a:lnTo>
                  <a:pt x="2293" y="78"/>
                </a:lnTo>
                <a:lnTo>
                  <a:pt x="2283" y="67"/>
                </a:lnTo>
                <a:lnTo>
                  <a:pt x="2273" y="59"/>
                </a:lnTo>
                <a:lnTo>
                  <a:pt x="2260" y="50"/>
                </a:lnTo>
                <a:lnTo>
                  <a:pt x="2243" y="41"/>
                </a:lnTo>
                <a:lnTo>
                  <a:pt x="2227" y="32"/>
                </a:lnTo>
                <a:lnTo>
                  <a:pt x="2209" y="25"/>
                </a:lnTo>
                <a:lnTo>
                  <a:pt x="2187" y="19"/>
                </a:lnTo>
                <a:lnTo>
                  <a:pt x="2142" y="9"/>
                </a:lnTo>
                <a:lnTo>
                  <a:pt x="2093" y="3"/>
                </a:lnTo>
                <a:lnTo>
                  <a:pt x="2040" y="0"/>
                </a:lnTo>
                <a:lnTo>
                  <a:pt x="1379" y="0"/>
                </a:lnTo>
                <a:lnTo>
                  <a:pt x="982" y="0"/>
                </a:lnTo>
                <a:close/>
              </a:path>
            </a:pathLst>
          </a:custGeom>
          <a:solidFill>
            <a:srgbClr val="FFFFFF"/>
          </a:solidFill>
          <a:ln w="8001">
            <a:solidFill>
              <a:srgbClr val="00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09600" y="152400"/>
            <a:ext cx="8153400" cy="990600"/>
          </a:xfrm>
        </p:spPr>
        <p:txBody>
          <a:bodyPr/>
          <a:lstStyle/>
          <a:p>
            <a:r>
              <a:rPr lang="en-US" dirty="0" smtClean="0">
                <a:ea typeface="ＭＳ Ｐゴシック" pitchFamily="-65" charset="-128"/>
                <a:cs typeface="ＭＳ Ｐゴシック" pitchFamily="-65" charset="-128"/>
              </a:rPr>
              <a:t>Teaching Academic Words</a:t>
            </a:r>
          </a:p>
        </p:txBody>
      </p:sp>
      <p:pic>
        <p:nvPicPr>
          <p:cNvPr id="57347" name="Content Placeholder 3"/>
          <p:cNvPicPr>
            <a:picLocks noGrp="1" noChangeAspect="1"/>
          </p:cNvPicPr>
          <p:nvPr>
            <p:ph sz="quarter" idx="1"/>
          </p:nvPr>
        </p:nvPicPr>
        <p:blipFill>
          <a:blip r:embed="rId3"/>
          <a:srcRect t="13405" b="13405"/>
          <a:stretch>
            <a:fillRect/>
          </a:stretch>
        </p:blipFill>
        <p:spPr>
          <a:xfrm>
            <a:off x="612775" y="1600200"/>
            <a:ext cx="8153400" cy="44958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p:cNvSpPr>
          <p:nvPr>
            <p:ph type="title"/>
          </p:nvPr>
        </p:nvSpPr>
        <p:spPr>
          <a:xfrm>
            <a:off x="685800" y="1676400"/>
            <a:ext cx="8229600" cy="3581400"/>
          </a:xfrm>
        </p:spPr>
        <p:txBody>
          <a:bodyPr/>
          <a:lstStyle/>
          <a:p>
            <a:r>
              <a:rPr lang="en-US" sz="2500" dirty="0" smtClean="0">
                <a:solidFill>
                  <a:srgbClr val="000000"/>
                </a:solidFill>
                <a:latin typeface="Arial" pitchFamily="-65" charset="0"/>
                <a:ea typeface="ＭＳ Ｐゴシック" pitchFamily="-65" charset="-128"/>
                <a:cs typeface="ＭＳ Ｐゴシック" pitchFamily="-65" charset="-128"/>
              </a:rPr>
              <a:t>Teachers can get more bang for their buck by teaching academic words quickly and systematically than they do from teaching content-specific words.</a:t>
            </a:r>
            <a:br>
              <a:rPr lang="en-US" sz="2500" dirty="0" smtClean="0">
                <a:solidFill>
                  <a:srgbClr val="000000"/>
                </a:solidFill>
                <a:latin typeface="Arial" pitchFamily="-65" charset="0"/>
                <a:ea typeface="ＭＳ Ｐゴシック" pitchFamily="-65" charset="-128"/>
                <a:cs typeface="ＭＳ Ｐゴシック" pitchFamily="-65" charset="-128"/>
              </a:rPr>
            </a:br>
            <a:r>
              <a:rPr lang="en-US" sz="2400" dirty="0" smtClean="0">
                <a:solidFill>
                  <a:srgbClr val="000000"/>
                </a:solidFill>
                <a:latin typeface="Arial" pitchFamily="-65" charset="0"/>
                <a:ea typeface="ＭＳ Ｐゴシック" pitchFamily="-65" charset="-128"/>
                <a:cs typeface="ＭＳ Ｐゴシック" pitchFamily="-65" charset="-128"/>
              </a:rPr>
              <a:t/>
            </a:r>
            <a:br>
              <a:rPr lang="en-US" sz="2400" dirty="0" smtClean="0">
                <a:solidFill>
                  <a:srgbClr val="000000"/>
                </a:solidFill>
                <a:latin typeface="Arial" pitchFamily="-65" charset="0"/>
                <a:ea typeface="ＭＳ Ｐゴシック" pitchFamily="-65" charset="-128"/>
                <a:cs typeface="ＭＳ Ｐゴシック" pitchFamily="-65" charset="-128"/>
              </a:rPr>
            </a:br>
            <a:r>
              <a:rPr lang="en-US" sz="2400" dirty="0" smtClean="0">
                <a:solidFill>
                  <a:srgbClr val="000000"/>
                </a:solidFill>
                <a:latin typeface="Tahoma" pitchFamily="-65" charset="0"/>
                <a:ea typeface="ＭＳ Ｐゴシック" pitchFamily="-65" charset="-128"/>
                <a:cs typeface="ＭＳ Ｐゴシック" pitchFamily="-65" charset="-128"/>
              </a:rPr>
              <a:t>This is because academic words have big word families.  Once students learn the meaning of one academic word, like “significance,” it is easy for them to learn the meaning of related words, like “signify,” and “significant.”</a:t>
            </a:r>
            <a:r>
              <a:rPr lang="en-US" sz="2400" dirty="0" smtClean="0">
                <a:solidFill>
                  <a:srgbClr val="000000"/>
                </a:solidFill>
                <a:ea typeface="ＭＳ Ｐゴシック" pitchFamily="-65" charset="-128"/>
                <a:cs typeface="ＭＳ Ｐゴシック" pitchFamily="-65" charset="-128"/>
              </a:rPr>
              <a:t> </a:t>
            </a:r>
            <a:r>
              <a:rPr lang="en-US" sz="2500" dirty="0" smtClean="0">
                <a:solidFill>
                  <a:srgbClr val="000000"/>
                </a:solidFill>
                <a:latin typeface="Arial" pitchFamily="-65" charset="0"/>
                <a:ea typeface="ＭＳ Ｐゴシック" pitchFamily="-65" charset="-128"/>
                <a:cs typeface="ＭＳ Ｐゴシック" pitchFamily="-65" charset="-128"/>
              </a:rPr>
              <a:t/>
            </a:r>
            <a:br>
              <a:rPr lang="en-US" sz="2500" dirty="0" smtClean="0">
                <a:solidFill>
                  <a:srgbClr val="000000"/>
                </a:solidFill>
                <a:latin typeface="Arial" pitchFamily="-65" charset="0"/>
                <a:ea typeface="ＭＳ Ｐゴシック" pitchFamily="-65" charset="-128"/>
                <a:cs typeface="ＭＳ Ｐゴシック" pitchFamily="-65" charset="-128"/>
              </a:rPr>
            </a:br>
            <a:r>
              <a:rPr lang="en-US" sz="4200" dirty="0" smtClean="0">
                <a:solidFill>
                  <a:srgbClr val="000000"/>
                </a:solidFill>
                <a:ea typeface="ＭＳ Ｐゴシック" pitchFamily="-65" charset="-128"/>
                <a:cs typeface="ＭＳ Ｐゴシック" pitchFamily="-65" charset="-128"/>
              </a:rPr>
              <a:t>  </a:t>
            </a:r>
            <a:endParaRPr lang="en-US" dirty="0" smtClean="0">
              <a:solidFill>
                <a:srgbClr val="000000"/>
              </a:solidFill>
              <a:ea typeface="ＭＳ Ｐゴシック" pitchFamily="-65" charset="-128"/>
              <a:cs typeface="ＭＳ Ｐゴシック" pitchFamily="-65" charset="-128"/>
            </a:endParaRPr>
          </a:p>
        </p:txBody>
      </p:sp>
      <p:sp>
        <p:nvSpPr>
          <p:cNvPr id="81923" name="Rectangle 2"/>
          <p:cNvSpPr txBox="1">
            <a:spLocks noChangeArrowheads="1"/>
          </p:cNvSpPr>
          <p:nvPr/>
        </p:nvSpPr>
        <p:spPr bwMode="auto">
          <a:xfrm>
            <a:off x="990600" y="228600"/>
            <a:ext cx="6781800" cy="1066800"/>
          </a:xfrm>
          <a:prstGeom prst="rect">
            <a:avLst/>
          </a:prstGeom>
          <a:noFill/>
          <a:ln w="9525">
            <a:noFill/>
            <a:miter lim="800000"/>
            <a:headEnd/>
            <a:tailEnd/>
          </a:ln>
        </p:spPr>
        <p:txBody>
          <a:bodyPr anchor="ctr">
            <a:prstTxWarp prst="textNoShape">
              <a:avLst/>
            </a:prstTxWarp>
          </a:bodyPr>
          <a:lstStyle/>
          <a:p>
            <a:pPr algn="ctr" eaLnBrk="0" hangingPunct="0"/>
            <a:r>
              <a:rPr lang="en-US" sz="3600" b="0">
                <a:solidFill>
                  <a:schemeClr val="tx2"/>
                </a:solidFill>
                <a:latin typeface="Tw Cen MT" pitchFamily="-65" charset="-18"/>
                <a:ea typeface="Arial" pitchFamily="-65" charset="0"/>
                <a:cs typeface="Arial" pitchFamily="-65" charset="0"/>
              </a:rPr>
              <a:t>What Words Do Teachers</a:t>
            </a:r>
          </a:p>
          <a:p>
            <a:pPr algn="ctr" eaLnBrk="0" hangingPunct="0"/>
            <a:r>
              <a:rPr lang="en-US" sz="3600" b="0">
                <a:solidFill>
                  <a:schemeClr val="tx2"/>
                </a:solidFill>
                <a:latin typeface="Tw Cen MT" pitchFamily="-65" charset="-18"/>
                <a:ea typeface="Arial" pitchFamily="-65" charset="0"/>
                <a:cs typeface="Arial" pitchFamily="-65" charset="0"/>
              </a:rPr>
              <a:t>Need to Teach?</a:t>
            </a:r>
            <a:r>
              <a:rPr lang="en-US" sz="3200" b="0">
                <a:solidFill>
                  <a:schemeClr val="tx2"/>
                </a:solidFill>
                <a:latin typeface="Tw Cen MT" pitchFamily="-65" charset="-18"/>
                <a:ea typeface="Arial" pitchFamily="-65" charset="0"/>
                <a:cs typeface="Arial" pitchFamily="-65" charset="0"/>
              </a:rPr>
              <a:t/>
            </a:r>
            <a:br>
              <a:rPr lang="en-US" sz="3200" b="0">
                <a:solidFill>
                  <a:schemeClr val="tx2"/>
                </a:solidFill>
                <a:latin typeface="Tw Cen MT" pitchFamily="-65" charset="-18"/>
                <a:ea typeface="Arial" pitchFamily="-65" charset="0"/>
                <a:cs typeface="Arial" pitchFamily="-65" charset="0"/>
              </a:rPr>
            </a:br>
            <a:endParaRPr lang="en-US" sz="3200" b="0">
              <a:solidFill>
                <a:schemeClr val="tx2"/>
              </a:solidFill>
              <a:latin typeface="Tw Cen MT" pitchFamily="-65" charset="-18"/>
              <a:ea typeface="Arial" pitchFamily="-65" charset="0"/>
              <a:cs typeface="Arial" pitchFamily="-65" charset="0"/>
            </a:endParaRPr>
          </a:p>
        </p:txBody>
      </p:sp>
      <p:pic>
        <p:nvPicPr>
          <p:cNvPr id="81924"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81925"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81926"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rcRect/>
              <a:stretch>
                <a:fillRect/>
              </a:stretch>
            </p:blipFill>
          </mc:Choice>
          <mc:Fallback>
            <p:blipFill>
              <a:blip r:embed="rId6"/>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81927" name="Rectangle 7"/>
          <p:cNvSpPr>
            <a:spLocks noChangeArrowheads="1"/>
          </p:cNvSpPr>
          <p:nvPr/>
        </p:nvSpPr>
        <p:spPr bwMode="auto">
          <a:xfrm>
            <a:off x="1371600" y="6096000"/>
            <a:ext cx="7543800" cy="369888"/>
          </a:xfrm>
          <a:prstGeom prst="rect">
            <a:avLst/>
          </a:prstGeom>
          <a:noFill/>
          <a:ln w="9525">
            <a:noFill/>
            <a:miter lim="800000"/>
            <a:headEnd/>
            <a:tailEnd/>
          </a:ln>
        </p:spPr>
        <p:txBody>
          <a:bodyPr>
            <a:prstTxWarp prst="textNoShape">
              <a:avLst/>
            </a:prstTxWarp>
            <a:spAutoFit/>
          </a:bodyPr>
          <a:lstStyle/>
          <a:p>
            <a:r>
              <a:rPr lang="en-US" b="0">
                <a:solidFill>
                  <a:srgbClr val="FF6600"/>
                </a:solidFill>
              </a:rPr>
              <a:t>Handout: Academic Word List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5218"/>
                                        </p:tgtEl>
                                        <p:attrNameLst>
                                          <p:attrName>style.visibility</p:attrName>
                                        </p:attrNameLst>
                                      </p:cBhvr>
                                      <p:to>
                                        <p:strVal val="visible"/>
                                      </p:to>
                                    </p:set>
                                    <p:animEffect transition="in" filter="checkerboard(across)">
                                      <p:cBhvr>
                                        <p:cTn id="7" dur="1000"/>
                                        <p:tgtEl>
                                          <p:spTgt spid="265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Rectangle 3"/>
          <p:cNvSpPr>
            <a:spLocks noGrp="1"/>
          </p:cNvSpPr>
          <p:nvPr>
            <p:ph sz="quarter" idx="1"/>
          </p:nvPr>
        </p:nvSpPr>
        <p:spPr>
          <a:xfrm>
            <a:off x="1600200" y="1295400"/>
            <a:ext cx="3810000" cy="4343400"/>
          </a:xfrm>
        </p:spPr>
        <p:txBody>
          <a:bodyPr/>
          <a:lstStyle/>
          <a:p>
            <a:pPr algn="ctr">
              <a:lnSpc>
                <a:spcPct val="80000"/>
              </a:lnSpc>
              <a:buFontTx/>
              <a:buNone/>
            </a:pPr>
            <a:endParaRPr lang="en-US" sz="2400">
              <a:ea typeface="ＭＳ Ｐゴシック" pitchFamily="-65" charset="-128"/>
              <a:cs typeface="ＭＳ Ｐゴシック" pitchFamily="-65" charset="-128"/>
            </a:endParaRP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Apply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Assume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Contain</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Select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Maintain</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Access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Determine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Specify</a:t>
            </a:r>
            <a:endParaRPr lang="en-US" sz="3200" b="1">
              <a:solidFill>
                <a:srgbClr val="000000"/>
              </a:solidFill>
              <a:ea typeface="ＭＳ Ｐゴシック" pitchFamily="-65" charset="-128"/>
              <a:cs typeface="ＭＳ Ｐゴシック" pitchFamily="-65" charset="-128"/>
            </a:endParaRPr>
          </a:p>
        </p:txBody>
      </p:sp>
      <p:sp>
        <p:nvSpPr>
          <p:cNvPr id="271364" name="Rectangle 4"/>
          <p:cNvSpPr>
            <a:spLocks noGrp="1"/>
          </p:cNvSpPr>
          <p:nvPr>
            <p:ph sz="quarter" idx="2"/>
          </p:nvPr>
        </p:nvSpPr>
        <p:spPr>
          <a:xfrm>
            <a:off x="4800600" y="1295400"/>
            <a:ext cx="3810000" cy="4114800"/>
          </a:xfrm>
        </p:spPr>
        <p:txBody>
          <a:bodyPr/>
          <a:lstStyle/>
          <a:p>
            <a:pPr>
              <a:lnSpc>
                <a:spcPct val="80000"/>
              </a:lnSpc>
            </a:pPr>
            <a:endParaRPr lang="en-US" sz="2400">
              <a:ea typeface="ＭＳ Ｐゴシック" pitchFamily="-65" charset="-128"/>
              <a:cs typeface="ＭＳ Ｐゴシック" pitchFamily="-65" charset="-128"/>
            </a:endParaRP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Minimum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Release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Survive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Identify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Inevitably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Coherent </a:t>
            </a:r>
          </a:p>
          <a:p>
            <a:pPr>
              <a:lnSpc>
                <a:spcPct val="80000"/>
              </a:lnSpc>
              <a:buFontTx/>
              <a:buNone/>
            </a:pPr>
            <a:r>
              <a:rPr lang="en-US" sz="3200">
                <a:solidFill>
                  <a:srgbClr val="000000"/>
                </a:solidFill>
                <a:latin typeface="Arial" pitchFamily="-65" charset="0"/>
                <a:ea typeface="ＭＳ Ｐゴシック" pitchFamily="-65" charset="-128"/>
                <a:cs typeface="ＭＳ Ｐゴシック" pitchFamily="-65" charset="-128"/>
              </a:rPr>
              <a:t>Persist</a:t>
            </a:r>
            <a:r>
              <a:rPr lang="en-US" sz="3200">
                <a:solidFill>
                  <a:srgbClr val="000000"/>
                </a:solidFill>
                <a:ea typeface="ＭＳ Ｐゴシック" pitchFamily="-65" charset="-128"/>
                <a:cs typeface="ＭＳ Ｐゴシック" pitchFamily="-65" charset="-128"/>
              </a:rPr>
              <a:t> </a:t>
            </a:r>
          </a:p>
        </p:txBody>
      </p:sp>
      <p:sp>
        <p:nvSpPr>
          <p:cNvPr id="271365" name="Rectangle 5"/>
          <p:cNvSpPr>
            <a:spLocks noChangeArrowheads="1"/>
          </p:cNvSpPr>
          <p:nvPr/>
        </p:nvSpPr>
        <p:spPr bwMode="auto">
          <a:xfrm>
            <a:off x="1112838" y="5867400"/>
            <a:ext cx="6510337" cy="366713"/>
          </a:xfrm>
          <a:prstGeom prst="rect">
            <a:avLst/>
          </a:prstGeom>
          <a:noFill/>
          <a:ln w="9525">
            <a:noFill/>
            <a:miter lim="800000"/>
            <a:headEnd/>
            <a:tailEnd/>
          </a:ln>
        </p:spPr>
        <p:txBody>
          <a:bodyPr wrap="none">
            <a:prstTxWarp prst="textNoShape">
              <a:avLst/>
            </a:prstTxWarp>
            <a:spAutoFit/>
          </a:bodyPr>
          <a:lstStyle/>
          <a:p>
            <a:r>
              <a:rPr lang="en-US">
                <a:hlinkClick r:id="rId3"/>
              </a:rPr>
              <a:t>http://www.victoria.ac.nz/lals/resources/academicwordlist/</a:t>
            </a:r>
            <a:endParaRPr lang="en-US"/>
          </a:p>
        </p:txBody>
      </p:sp>
      <p:sp>
        <p:nvSpPr>
          <p:cNvPr id="83973" name="Title 5"/>
          <p:cNvSpPr>
            <a:spLocks noGrp="1"/>
          </p:cNvSpPr>
          <p:nvPr>
            <p:ph type="title"/>
          </p:nvPr>
        </p:nvSpPr>
        <p:spPr>
          <a:xfrm>
            <a:off x="1219200" y="228600"/>
            <a:ext cx="6248400" cy="990600"/>
          </a:xfrm>
        </p:spPr>
        <p:txBody>
          <a:bodyPr/>
          <a:lstStyle/>
          <a:p>
            <a:r>
              <a:rPr lang="en-US" sz="4000" smtClean="0">
                <a:ea typeface="ＭＳ Ｐゴシック" pitchFamily="-65" charset="-128"/>
                <a:cs typeface="ＭＳ Ｐゴシック" pitchFamily="-65" charset="-128"/>
              </a:rPr>
              <a:t>Example of Academic Words</a:t>
            </a:r>
          </a:p>
        </p:txBody>
      </p:sp>
      <p:pic>
        <p:nvPicPr>
          <p:cNvPr id="83974" name="Picture 40" descr="CaMSP_Logo-v7_Color"/>
          <p:cNvPicPr>
            <a:picLocks noChangeAspect="1" noChangeArrowheads="1"/>
          </p:cNvPicPr>
          <p:nvPr/>
        </p:nvPicPr>
        <p:blipFill>
          <a:blip r:embed="rId4"/>
          <a:srcRect/>
          <a:stretch>
            <a:fillRect/>
          </a:stretch>
        </p:blipFill>
        <p:spPr bwMode="auto">
          <a:xfrm>
            <a:off x="7543800" y="304800"/>
            <a:ext cx="1295400" cy="854075"/>
          </a:xfrm>
          <a:prstGeom prst="rect">
            <a:avLst/>
          </a:prstGeom>
          <a:noFill/>
          <a:ln w="9525">
            <a:noFill/>
            <a:miter lim="800000"/>
            <a:headEnd/>
            <a:tailEnd/>
          </a:ln>
        </p:spPr>
      </p:pic>
      <p:pic>
        <p:nvPicPr>
          <p:cNvPr id="83975" name="Picture 36" descr="ccss_logo_JPEG_small"/>
          <p:cNvPicPr>
            <a:picLocks noChangeAspect="1" noChangeArrowheads="1"/>
          </p:cNvPicPr>
          <p:nvPr/>
        </p:nvPicPr>
        <p:blipFill>
          <a:blip r:embed="rId5"/>
          <a:srcRect/>
          <a:stretch>
            <a:fillRect/>
          </a:stretch>
        </p:blipFill>
        <p:spPr bwMode="auto">
          <a:xfrm>
            <a:off x="152400" y="146050"/>
            <a:ext cx="990600" cy="96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3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13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136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36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136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136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136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1364">
                                            <p:txEl>
                                              <p:pRg st="1" end="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1364">
                                            <p:txEl>
                                              <p:pRg st="2" end="2"/>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1364">
                                            <p:txEl>
                                              <p:pRg st="3" end="3"/>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1364">
                                            <p:txEl>
                                              <p:pRg st="4" end="4"/>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1364">
                                            <p:txEl>
                                              <p:pRg st="5" end="5"/>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1364">
                                            <p:txEl>
                                              <p:pRg st="6" end="6"/>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1364">
                                            <p:txEl>
                                              <p:pRg st="7" end="7"/>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4" grpId="0" build="p"/>
      <p:bldP spid="2713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219200" y="228600"/>
            <a:ext cx="6324600" cy="1143000"/>
          </a:xfrm>
        </p:spPr>
        <p:txBody>
          <a:bodyPr/>
          <a:lstStyle/>
          <a:p>
            <a:pPr algn="ctr"/>
            <a:r>
              <a:rPr lang="en-US" sz="3200" dirty="0" smtClean="0">
                <a:ea typeface="Arial" pitchFamily="-65" charset="0"/>
                <a:cs typeface="Arial" pitchFamily="-65" charset="0"/>
              </a:rPr>
              <a:t>Basic Steps  to </a:t>
            </a:r>
            <a:br>
              <a:rPr lang="en-US" sz="3200" dirty="0" smtClean="0">
                <a:ea typeface="Arial" pitchFamily="-65" charset="0"/>
                <a:cs typeface="Arial" pitchFamily="-65" charset="0"/>
              </a:rPr>
            </a:br>
            <a:r>
              <a:rPr lang="en-US" sz="3200" dirty="0" smtClean="0">
                <a:ea typeface="Arial" pitchFamily="-65" charset="0"/>
                <a:cs typeface="Arial" pitchFamily="-65" charset="0"/>
              </a:rPr>
              <a:t>Teaching Academic Vocabulary</a:t>
            </a:r>
          </a:p>
        </p:txBody>
      </p:sp>
      <p:sp>
        <p:nvSpPr>
          <p:cNvPr id="86019" name="Rectangle 3"/>
          <p:cNvSpPr>
            <a:spLocks noGrp="1" noChangeArrowheads="1"/>
          </p:cNvSpPr>
          <p:nvPr>
            <p:ph sz="quarter" idx="1"/>
          </p:nvPr>
        </p:nvSpPr>
        <p:spPr>
          <a:xfrm>
            <a:off x="457200" y="1828800"/>
            <a:ext cx="8305800" cy="4114800"/>
          </a:xfrm>
        </p:spPr>
        <p:txBody>
          <a:bodyPr/>
          <a:lstStyle/>
          <a:p>
            <a:pPr>
              <a:buFont typeface="Wingdings" pitchFamily="-65" charset="2"/>
              <a:buNone/>
            </a:pPr>
            <a:r>
              <a:rPr lang="en-US" sz="3200" dirty="0" smtClean="0">
                <a:ea typeface="Arial" pitchFamily="-65" charset="0"/>
                <a:cs typeface="Arial" pitchFamily="-65" charset="0"/>
              </a:rPr>
              <a:t>Step One:  Getting the students ready and     </a:t>
            </a:r>
          </a:p>
          <a:p>
            <a:pPr>
              <a:buFont typeface="Wingdings" pitchFamily="-65" charset="2"/>
              <a:buNone/>
            </a:pPr>
            <a:r>
              <a:rPr lang="en-US" sz="3200" dirty="0" smtClean="0">
                <a:ea typeface="Arial" pitchFamily="-65" charset="0"/>
                <a:cs typeface="Arial" pitchFamily="-65" charset="0"/>
              </a:rPr>
              <a:t>                   engaging their interest. </a:t>
            </a:r>
          </a:p>
          <a:p>
            <a:pPr>
              <a:buFont typeface="Wingdings" pitchFamily="-65" charset="2"/>
              <a:buNone/>
            </a:pPr>
            <a:endParaRPr lang="en-US" sz="1200" dirty="0" smtClean="0">
              <a:ea typeface="Arial" pitchFamily="-65" charset="0"/>
              <a:cs typeface="Arial" pitchFamily="-65" charset="0"/>
            </a:endParaRPr>
          </a:p>
          <a:p>
            <a:pPr>
              <a:buFont typeface="Wingdings" pitchFamily="-65" charset="2"/>
              <a:buNone/>
            </a:pPr>
            <a:r>
              <a:rPr lang="en-US" sz="3200" dirty="0" smtClean="0">
                <a:ea typeface="Arial" pitchFamily="-65" charset="0"/>
                <a:cs typeface="Arial" pitchFamily="-65" charset="0"/>
              </a:rPr>
              <a:t>Step Two:   Teaching the word explicitly.</a:t>
            </a:r>
          </a:p>
          <a:p>
            <a:pPr>
              <a:buFont typeface="Wingdings" pitchFamily="-65" charset="2"/>
              <a:buNone/>
            </a:pPr>
            <a:endParaRPr lang="en-US" sz="1100" dirty="0" smtClean="0">
              <a:ea typeface="Arial" pitchFamily="-65" charset="0"/>
              <a:cs typeface="Arial" pitchFamily="-65" charset="0"/>
            </a:endParaRPr>
          </a:p>
          <a:p>
            <a:pPr>
              <a:buFont typeface="Wingdings" pitchFamily="-65" charset="2"/>
              <a:buNone/>
            </a:pPr>
            <a:r>
              <a:rPr lang="en-US" sz="3200" dirty="0" smtClean="0">
                <a:ea typeface="Arial" pitchFamily="-65" charset="0"/>
                <a:cs typeface="Arial" pitchFamily="-65" charset="0"/>
              </a:rPr>
              <a:t>Step Three: Providing independent practice.</a:t>
            </a:r>
          </a:p>
          <a:p>
            <a:pPr>
              <a:buFont typeface="Wingdings" pitchFamily="-65" charset="2"/>
              <a:buNone/>
            </a:pPr>
            <a:endParaRPr lang="en-US" sz="1200" dirty="0" smtClean="0">
              <a:ea typeface="Arial" pitchFamily="-65" charset="0"/>
              <a:cs typeface="Arial" pitchFamily="-65" charset="0"/>
            </a:endParaRPr>
          </a:p>
          <a:p>
            <a:pPr>
              <a:buFont typeface="Wingdings" pitchFamily="-65" charset="2"/>
              <a:buNone/>
            </a:pPr>
            <a:r>
              <a:rPr lang="en-US" sz="3200" dirty="0" smtClean="0">
                <a:ea typeface="Arial" pitchFamily="-65" charset="0"/>
                <a:cs typeface="Arial" pitchFamily="-65" charset="0"/>
              </a:rPr>
              <a:t>Step Four:   Providing formative assessment.</a:t>
            </a:r>
          </a:p>
        </p:txBody>
      </p:sp>
      <p:pic>
        <p:nvPicPr>
          <p:cNvPr id="86020"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86021"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86022"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rcRect/>
              <a:stretch>
                <a:fillRect/>
              </a:stretch>
            </p:blipFill>
          </mc:Choice>
          <mc:Fallback>
            <p:blipFill>
              <a:blip r:embed="rId6"/>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86023" name="Rectangle 7"/>
          <p:cNvSpPr>
            <a:spLocks noChangeArrowheads="1"/>
          </p:cNvSpPr>
          <p:nvPr/>
        </p:nvSpPr>
        <p:spPr bwMode="auto">
          <a:xfrm>
            <a:off x="1600200" y="6096000"/>
            <a:ext cx="5257800" cy="366713"/>
          </a:xfrm>
          <a:prstGeom prst="rect">
            <a:avLst/>
          </a:prstGeom>
          <a:noFill/>
          <a:ln w="9525">
            <a:noFill/>
            <a:miter lim="800000"/>
            <a:headEnd/>
            <a:tailEnd/>
          </a:ln>
        </p:spPr>
        <p:txBody>
          <a:bodyPr>
            <a:prstTxWarp prst="textNoShape">
              <a:avLst/>
            </a:prstTxWarp>
            <a:spAutoFit/>
          </a:bodyPr>
          <a:lstStyle/>
          <a:p>
            <a:r>
              <a:rPr lang="en-US" b="0" dirty="0">
                <a:solidFill>
                  <a:srgbClr val="FF6600"/>
                </a:solidFill>
              </a:rPr>
              <a:t>Handout: Basic Steps to Teaching Vocabulary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09600" y="381000"/>
            <a:ext cx="8534400" cy="1600200"/>
          </a:xfrm>
          <a:solidFill>
            <a:schemeClr val="bg1"/>
          </a:solidFill>
        </p:spPr>
        <p:txBody>
          <a:bodyPr>
            <a:normAutofit/>
          </a:bodyPr>
          <a:lstStyle/>
          <a:p>
            <a:r>
              <a:rPr lang="en-US" sz="3600" dirty="0" smtClean="0">
                <a:ea typeface="ＭＳ Ｐゴシック" charset="-128"/>
                <a:cs typeface="ＭＳ Ｐゴシック" charset="-128"/>
              </a:rPr>
              <a:t>California’s 2012 </a:t>
            </a:r>
            <a:r>
              <a:rPr lang="en-US" sz="3600" dirty="0">
                <a:ea typeface="ＭＳ Ｐゴシック" charset="-128"/>
                <a:cs typeface="ＭＳ Ｐゴシック" charset="-128"/>
              </a:rPr>
              <a:t>ELD Standards’ Structure and Components: Grade 7 Example</a:t>
            </a:r>
          </a:p>
        </p:txBody>
      </p:sp>
      <p:pic>
        <p:nvPicPr>
          <p:cNvPr id="62468" name="Picture 7" descr="Grade 7 ELD Standards, Part I: Collaborative section "/>
          <p:cNvPicPr>
            <a:picLocks noGrp="1" noChangeAspect="1" noChangeArrowheads="1"/>
          </p:cNvPicPr>
          <p:nvPr>
            <p:ph sz="half" idx="1"/>
          </p:nvPr>
        </p:nvPicPr>
        <p:blipFill>
          <a:blip r:embed="rId3"/>
          <a:srcRect t="-22543" b="-22543"/>
          <a:stretch>
            <a:fillRect/>
          </a:stretch>
        </p:blipFill>
        <p:spPr>
          <a:noFill/>
        </p:spPr>
      </p:pic>
      <p:pic>
        <p:nvPicPr>
          <p:cNvPr id="62469" name="Picture 9" descr="Corresponding Collaborative description linkage to the Continuum for Grade 7."/>
          <p:cNvPicPr>
            <a:picLocks noGrp="1" noChangeAspect="1" noChangeArrowheads="1"/>
          </p:cNvPicPr>
          <p:nvPr>
            <p:ph sz="half" idx="2"/>
          </p:nvPr>
        </p:nvPicPr>
        <p:blipFill>
          <a:blip r:embed="rId4"/>
          <a:srcRect t="-22543" b="-22543"/>
          <a:stretch>
            <a:fillRect/>
          </a:stretch>
        </p:blipFill>
        <p:spPr>
          <a:noFill/>
        </p:spPr>
      </p:pic>
      <p:sp>
        <p:nvSpPr>
          <p:cNvPr id="9" name="Striped Right Arrow 8" descr="Right arrow"/>
          <p:cNvSpPr/>
          <p:nvPr/>
        </p:nvSpPr>
        <p:spPr>
          <a:xfrm>
            <a:off x="5105400" y="3886200"/>
            <a:ext cx="609600" cy="381000"/>
          </a:xfrm>
          <a:prstGeom prst="striped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219200" y="228600"/>
            <a:ext cx="6324600" cy="1143000"/>
          </a:xfrm>
        </p:spPr>
        <p:txBody>
          <a:bodyPr/>
          <a:lstStyle/>
          <a:p>
            <a:r>
              <a:rPr lang="en-US" sz="3200" smtClean="0">
                <a:ea typeface="Arial" pitchFamily="-65" charset="0"/>
                <a:cs typeface="Arial" pitchFamily="-65" charset="0"/>
              </a:rPr>
              <a:t>Step One:  Getting the students ready and engaging their interest. </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88067"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88068"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79885" name="Group 13"/>
          <p:cNvGraphicFramePr>
            <a:graphicFrameLocks noGrp="1"/>
          </p:cNvGraphicFramePr>
          <p:nvPr/>
        </p:nvGraphicFramePr>
        <p:xfrm>
          <a:off x="304800" y="1736725"/>
          <a:ext cx="8534400" cy="4352290"/>
        </p:xfrm>
        <a:graphic>
          <a:graphicData uri="http://schemas.openxmlformats.org/drawingml/2006/table">
            <a:tbl>
              <a:tblPr/>
              <a:tblGrid>
                <a:gridCol w="4267200"/>
                <a:gridCol w="4267200"/>
              </a:tblGrid>
              <a:tr h="2682875">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Tw Cen MT" charset="-18"/>
                          <a:ea typeface="Arial" charset="0"/>
                          <a:cs typeface="Arial" charset="0"/>
                        </a:rPr>
                        <a:t>Signal that vocabulary instruction will take place and explain why.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rgbClr val="000000"/>
                          </a:solidFill>
                          <a:effectLst/>
                          <a:latin typeface="Tw Cen MT" charset="-18"/>
                          <a:ea typeface="Arial" charset="0"/>
                          <a:cs typeface="Arial" charset="0"/>
                        </a:rPr>
                        <a:t>Today we are learning new vocabulary. I will ask you to use this vocabulary when you do your peer work and make your oral presentations in front of the class. You will also find the word useful in your writing assignment.  The first word you learn is an important 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rgbClr val="000000"/>
                          </a:solidFill>
                          <a:effectLst/>
                          <a:latin typeface="Tw Cen MT" charset="-18"/>
                          <a:ea typeface="Arial" charset="0"/>
                          <a:cs typeface="Arial" charset="0"/>
                        </a:rPr>
                        <a:t> You will use it in most your classes.  </a:t>
                      </a:r>
                    </a:p>
                  </a:txBody>
                  <a:tcPr horzOverflow="overflow">
                    <a:lnL>
                      <a:noFill/>
                    </a:lnL>
                    <a:lnR>
                      <a:noFill/>
                    </a:lnR>
                    <a:lnT>
                      <a:noFill/>
                    </a:lnT>
                    <a:lnB>
                      <a:noFill/>
                    </a:lnB>
                    <a:lnTlToBr>
                      <a:noFill/>
                    </a:lnTlToBr>
                    <a:lnBlToTr>
                      <a:noFill/>
                    </a:lnBlToTr>
                    <a:noFill/>
                  </a:tcPr>
                </a:tc>
              </a:tr>
              <a:tr h="669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ea typeface="Arial" charset="0"/>
                          <a:cs typeface="Arial" charset="0"/>
                        </a:rPr>
                        <a:t>Specify what the students will do.</a:t>
                      </a: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rgbClr val="000000"/>
                          </a:solidFill>
                          <a:effectLst/>
                          <a:latin typeface="Tw Cen MT" charset="-18"/>
                          <a:ea typeface="Arial" charset="0"/>
                          <a:cs typeface="Arial" charset="0"/>
                        </a:rPr>
                        <a:t>You will listen, repeat the word and use the word orally and in writing.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955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ea typeface="Arial" charset="0"/>
                          <a:cs typeface="Arial" charset="0"/>
                        </a:rPr>
                        <a:t>Prepare the students to take notes.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dirty="0" smtClean="0">
                        <a:ln>
                          <a:noFill/>
                        </a:ln>
                        <a:solidFill>
                          <a:srgbClr val="000000"/>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dirty="0" smtClean="0">
                        <a:ln>
                          <a:noFill/>
                        </a:ln>
                        <a:solidFill>
                          <a:srgbClr val="000000"/>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000000"/>
                          </a:solidFill>
                          <a:effectLst/>
                          <a:latin typeface="Tw Cen MT" charset="-18"/>
                          <a:ea typeface="Arial" charset="0"/>
                          <a:cs typeface="Arial" charset="0"/>
                        </a:rPr>
                        <a:t>You will take notes as I explain the word.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Two:  Teaching the Vocabulary Explicitly</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90115"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90116"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10" name="Table 9"/>
          <p:cNvGraphicFramePr>
            <a:graphicFrameLocks noGrp="1"/>
          </p:cNvGraphicFramePr>
          <p:nvPr/>
        </p:nvGraphicFramePr>
        <p:xfrm>
          <a:off x="304800" y="1736725"/>
          <a:ext cx="8534400" cy="4242434"/>
        </p:xfrm>
        <a:graphic>
          <a:graphicData uri="http://schemas.openxmlformats.org/drawingml/2006/table">
            <a:tbl>
              <a:tblPr/>
              <a:tblGrid>
                <a:gridCol w="4267200"/>
                <a:gridCol w="4267200"/>
              </a:tblGrid>
              <a:tr h="1463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w Cen MT" charset="-18"/>
                          <a:ea typeface="Arial" charset="0"/>
                          <a:cs typeface="Arial" charset="0"/>
                        </a:rPr>
                        <a:t>Introduce the new word.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smtClean="0">
                          <a:ln>
                            <a:noFill/>
                          </a:ln>
                          <a:solidFill>
                            <a:schemeClr val="tx1"/>
                          </a:solidFill>
                          <a:effectLst/>
                          <a:latin typeface="Tw Cen MT" charset="-18"/>
                          <a:ea typeface="Arial" charset="0"/>
                          <a:cs typeface="Arial" charset="0"/>
                        </a:rPr>
                        <a:t>The new word is the word </a:t>
                      </a:r>
                      <a:r>
                        <a:rPr kumimoji="0" lang="en-US" sz="2800" b="1" i="1" u="none" strike="noStrike" cap="none" normalizeH="0" baseline="0" smtClean="0">
                          <a:ln>
                            <a:noFill/>
                          </a:ln>
                          <a:solidFill>
                            <a:schemeClr val="tx1"/>
                          </a:solidFill>
                          <a:effectLst/>
                          <a:latin typeface="Tw Cen MT" charset="-18"/>
                          <a:ea typeface="Arial" charset="0"/>
                          <a:cs typeface="Arial" charset="0"/>
                        </a:rPr>
                        <a:t>evaluate</a:t>
                      </a:r>
                      <a:r>
                        <a:rPr kumimoji="0" lang="en-US" sz="2800" b="0" i="1" u="none" strike="noStrike" cap="none" normalizeH="0" baseline="0" smtClean="0">
                          <a:ln>
                            <a:noFill/>
                          </a:ln>
                          <a:solidFill>
                            <a:schemeClr val="tx1"/>
                          </a:solidFill>
                          <a:effectLst/>
                          <a:latin typeface="Tw Cen MT" charset="-18"/>
                          <a:ea typeface="Arial"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669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w Cen MT" charset="-18"/>
                          <a:ea typeface="Arial" charset="0"/>
                          <a:cs typeface="Arial" charset="0"/>
                        </a:rPr>
                        <a:t>Pronounce the new word clearly a few times.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smtClean="0">
                          <a:ln>
                            <a:noFill/>
                          </a:ln>
                          <a:solidFill>
                            <a:schemeClr val="tx1"/>
                          </a:solidFill>
                          <a:effectLst/>
                          <a:latin typeface="Tw Cen MT" charset="-18"/>
                          <a:ea typeface="Arial" charset="0"/>
                          <a:cs typeface="Arial" charset="0"/>
                        </a:rPr>
                        <a:t>Listen to me pronounce the word. </a:t>
                      </a:r>
                      <a:r>
                        <a:rPr kumimoji="0" lang="en-US" sz="2800" b="1" i="1" u="none" strike="noStrike" cap="none" normalizeH="0" baseline="0" smtClean="0">
                          <a:ln>
                            <a:noFill/>
                          </a:ln>
                          <a:solidFill>
                            <a:schemeClr val="tx1"/>
                          </a:solidFill>
                          <a:effectLst/>
                          <a:latin typeface="Tw Cen MT" charset="-18"/>
                          <a:ea typeface="Arial" charset="0"/>
                          <a:cs typeface="Arial" charset="0"/>
                        </a:rPr>
                        <a:t>EVALUATE</a:t>
                      </a:r>
                      <a:endParaRPr kumimoji="0" lang="en-US" sz="2800" b="0" i="1"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955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w Cen MT" charset="-18"/>
                          <a:ea typeface="Arial" charset="0"/>
                          <a:cs typeface="Arial" charset="0"/>
                        </a:rPr>
                        <a:t>Ask your students to pronounce the word after you. Break up polysyllabic words.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smtClean="0">
                          <a:ln>
                            <a:noFill/>
                          </a:ln>
                          <a:solidFill>
                            <a:schemeClr val="tx1"/>
                          </a:solidFill>
                          <a:effectLst/>
                          <a:latin typeface="Tw Cen MT" charset="-18"/>
                          <a:ea typeface="Arial" charset="0"/>
                          <a:cs typeface="Arial" charset="0"/>
                        </a:rPr>
                        <a:t>Please repeat the word after me. e-VAL-u-ate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Two:  Teaching the Vocabulary Explicitly</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92163"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92164"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84018" name="Group 50"/>
          <p:cNvGraphicFramePr>
            <a:graphicFrameLocks noGrp="1"/>
          </p:cNvGraphicFramePr>
          <p:nvPr/>
        </p:nvGraphicFramePr>
        <p:xfrm>
          <a:off x="457200" y="2057400"/>
          <a:ext cx="8534400" cy="3975735"/>
        </p:xfrm>
        <a:graphic>
          <a:graphicData uri="http://schemas.openxmlformats.org/drawingml/2006/table">
            <a:tbl>
              <a:tblPr/>
              <a:tblGrid>
                <a:gridCol w="4267200"/>
                <a:gridCol w="4267200"/>
              </a:tblGrid>
              <a:tr h="1082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w Cen MT" charset="-18"/>
                        </a:rPr>
                        <a:t>Write the word on the board or overhead and point to it.   Tell students to read and write it</a:t>
                      </a:r>
                      <a:endParaRPr kumimoji="0" lang="en-US" sz="20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smtClean="0">
                          <a:ln>
                            <a:noFill/>
                          </a:ln>
                          <a:solidFill>
                            <a:schemeClr val="tx1"/>
                          </a:solidFill>
                          <a:effectLst/>
                          <a:latin typeface="Tw Cen MT" charset="-18"/>
                          <a:ea typeface="Arial" charset="0"/>
                          <a:cs typeface="Arial" charset="0"/>
                        </a:rPr>
                        <a:t>evaluate</a:t>
                      </a:r>
                      <a:endParaRPr kumimoji="0" lang="en-US" sz="2000" b="0" i="1"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175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ea typeface="Arial" charset="0"/>
                          <a:cs typeface="Arial" charset="0"/>
                        </a:rPr>
                        <a:t>Teach the meaning of the word by giving the students a student-friendly definition.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w Cen MT" charset="-18"/>
                        </a:rPr>
                        <a:t>Evaluate</a:t>
                      </a:r>
                      <a:r>
                        <a:rPr kumimoji="0" lang="en-US" sz="2000" b="0" i="0" u="none" strike="noStrike" cap="none" normalizeH="0" baseline="0" dirty="0" smtClean="0">
                          <a:ln>
                            <a:noFill/>
                          </a:ln>
                          <a:solidFill>
                            <a:schemeClr val="tx1"/>
                          </a:solidFill>
                          <a:effectLst/>
                          <a:latin typeface="Tw Cen MT" charset="-18"/>
                        </a:rPr>
                        <a:t> means to judge how good, useful, or successful something is. You should be able to evaluate your own work.</a:t>
                      </a:r>
                      <a:endParaRPr kumimoji="0" lang="en-US" sz="2000" b="0" i="1"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2000" b="0" i="1" u="none" strike="noStrike" cap="none" normalizeH="0" baseline="0" dirty="0" smtClean="0">
                          <a:ln>
                            <a:noFill/>
                          </a:ln>
                          <a:solidFill>
                            <a:schemeClr val="tx1"/>
                          </a:solidFill>
                          <a:effectLst/>
                          <a:latin typeface="Tw Cen MT" charset="-18"/>
                        </a:rPr>
                        <a:t>	</a:t>
                      </a: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955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ea typeface="Arial" charset="0"/>
                          <a:cs typeface="Arial" charset="0"/>
                        </a:rPr>
                        <a:t>You can sometimes find useful definitions in the Longman</a:t>
                      </a:r>
                      <a:r>
                        <a:rPr kumimoji="0" lang="ja-JP" altLang="en-US" sz="2000" b="0" i="0" u="none" strike="noStrike" cap="none" normalizeH="0" baseline="0" smtClean="0">
                          <a:ln>
                            <a:noFill/>
                          </a:ln>
                          <a:solidFill>
                            <a:schemeClr val="tx1"/>
                          </a:solidFill>
                          <a:effectLst/>
                          <a:latin typeface="Tw Cen MT" charset="-18"/>
                          <a:ea typeface="Arial" charset="0"/>
                          <a:cs typeface="Arial" charset="0"/>
                        </a:rPr>
                        <a:t>’</a:t>
                      </a:r>
                      <a:r>
                        <a:rPr kumimoji="0" lang="en-US" altLang="ja-JP" sz="2000" b="0" i="0" u="none" strike="noStrike" cap="none" normalizeH="0" baseline="0" smtClean="0">
                          <a:ln>
                            <a:noFill/>
                          </a:ln>
                          <a:solidFill>
                            <a:schemeClr val="tx1"/>
                          </a:solidFill>
                          <a:effectLst/>
                          <a:latin typeface="Tw Cen MT" charset="-18"/>
                          <a:ea typeface="Arial" charset="0"/>
                          <a:cs typeface="Arial" charset="0"/>
                        </a:rPr>
                        <a:t>s on-line dictionary, </a:t>
                      </a:r>
                      <a:r>
                        <a:rPr kumimoji="0" lang="en-US" altLang="ja-JP" sz="2000" b="0" i="0" u="none" strike="noStrike" cap="none" normalizeH="0" baseline="0" smtClean="0">
                          <a:ln>
                            <a:noFill/>
                          </a:ln>
                          <a:solidFill>
                            <a:schemeClr val="tx1"/>
                          </a:solidFill>
                          <a:effectLst/>
                          <a:latin typeface="Tw Cen MT" charset="-18"/>
                          <a:ea typeface="Arial" charset="0"/>
                          <a:cs typeface="Arial" charset="0"/>
                          <a:hlinkClick r:id="rId5"/>
                        </a:rPr>
                        <a:t>http://www.ldoceonline.com/.</a:t>
                      </a:r>
                      <a:r>
                        <a:rPr kumimoji="0" lang="en-US" altLang="ja-JP" sz="2000" b="0" i="0" u="none" strike="noStrike" cap="none" normalizeH="0" baseline="0" smtClean="0">
                          <a:ln>
                            <a:noFill/>
                          </a:ln>
                          <a:solidFill>
                            <a:schemeClr val="tx1"/>
                          </a:solidFill>
                          <a:effectLst/>
                          <a:latin typeface="Tw Cen MT" charset="-18"/>
                          <a:ea typeface="HGPｺﾞｼｯｸE" charset="0"/>
                          <a:cs typeface="HGPｺﾞｼｯｸE" charset="0"/>
                          <a:hlinkClick r:id="rId5"/>
                        </a:rPr>
                        <a:t> </a:t>
                      </a:r>
                      <a:endParaRPr kumimoji="0" lang="en-US" sz="2000" b="0" i="0" u="none" strike="noStrike" cap="none" normalizeH="0" baseline="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Arial" charset="0"/>
                          <a:ea typeface="ＭＳ Ｐゴシック" charset="-128"/>
                          <a:cs typeface="ＭＳ Ｐゴシック" charset="-128"/>
                        </a:rPr>
                        <a:t>Evaluate</a:t>
                      </a:r>
                      <a:r>
                        <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rPr>
                        <a:t> your answer to determine whether or not it is correct.</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Arial" charset="0"/>
                          <a:ea typeface="ＭＳ Ｐゴシック" charset="-128"/>
                          <a:cs typeface="ＭＳ Ｐゴシック" charset="-128"/>
                        </a:rPr>
                        <a:t>Evaluate</a:t>
                      </a:r>
                      <a:r>
                        <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rPr>
                        <a:t> the outcome of your plan</a:t>
                      </a:r>
                      <a:r>
                        <a:rPr kumimoji="0" lang="en-US" sz="2000" b="0" i="0" u="none" strike="noStrike" cap="none" normalizeH="0" baseline="0" dirty="0" smtClean="0">
                          <a:ln>
                            <a:noFill/>
                          </a:ln>
                          <a:solidFill>
                            <a:schemeClr val="tx1"/>
                          </a:solidFill>
                          <a:effectLst/>
                          <a:latin typeface="Arial" charset="0"/>
                          <a:ea typeface="ＭＳ Ｐゴシック" charset="-128"/>
                          <a:cs typeface="ＭＳ Ｐゴシック" charset="-128"/>
                        </a:rPr>
                        <a:t>.</a:t>
                      </a:r>
                      <a:endParaRPr kumimoji="0" lang="en-US" sz="2000" b="0" i="0" u="none" strike="noStrike" cap="none" normalizeH="0" baseline="0" dirty="0" smtClean="0">
                        <a:ln>
                          <a:noFill/>
                        </a:ln>
                        <a:solidFill>
                          <a:schemeClr val="tx1"/>
                        </a:solidFill>
                        <a:effectLst/>
                        <a:latin typeface="Tw Cen MT" charset="-18"/>
                        <a:ea typeface="ＭＳ Ｐゴシック" charset="-128"/>
                        <a:cs typeface="ＭＳ Ｐゴシック" charset="-128"/>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Two:  Teaching the Vocabulary Explicitly</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94211"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94212"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86036" name="Group 20"/>
          <p:cNvGraphicFramePr>
            <a:graphicFrameLocks noGrp="1"/>
          </p:cNvGraphicFramePr>
          <p:nvPr/>
        </p:nvGraphicFramePr>
        <p:xfrm>
          <a:off x="304800" y="1736725"/>
          <a:ext cx="8534400" cy="3804919"/>
        </p:xfrm>
        <a:graphic>
          <a:graphicData uri="http://schemas.openxmlformats.org/drawingml/2006/table">
            <a:tbl>
              <a:tblPr/>
              <a:tblGrid>
                <a:gridCol w="4267200"/>
                <a:gridCol w="4267200"/>
              </a:tblGrid>
              <a:tr h="1082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w Cen MT" charset="-18"/>
                          <a:ea typeface="Arial" charset="0"/>
                          <a:cs typeface="Arial" charset="0"/>
                        </a:rPr>
                        <a:t>Provide student-friendly examples and lots of example sentences.  Tell students to write them.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rPr>
                        <a:t>1.</a:t>
                      </a:r>
                      <a:r>
                        <a:rPr kumimoji="0" lang="en-US" sz="1600" b="0" i="1" u="none" strike="noStrike" cap="none" normalizeH="0" baseline="0" dirty="0" smtClean="0">
                          <a:ln>
                            <a:noFill/>
                          </a:ln>
                          <a:solidFill>
                            <a:schemeClr val="tx1"/>
                          </a:solidFill>
                          <a:effectLst/>
                          <a:latin typeface="Arial" charset="0"/>
                          <a:ea typeface="ＭＳ Ｐゴシック" charset="-128"/>
                          <a:cs typeface="ＭＳ Ｐゴシック" charset="-128"/>
                        </a:rPr>
                        <a:t> Your writing will be carefully </a:t>
                      </a:r>
                      <a:r>
                        <a:rPr kumimoji="0" lang="en-US" sz="1600" b="1" i="1" u="none" strike="noStrike" cap="none" normalizeH="0" baseline="0" dirty="0" smtClean="0">
                          <a:ln>
                            <a:noFill/>
                          </a:ln>
                          <a:solidFill>
                            <a:schemeClr val="tx1"/>
                          </a:solidFill>
                          <a:effectLst/>
                          <a:latin typeface="Arial" charset="0"/>
                          <a:ea typeface="ＭＳ Ｐゴシック" charset="-128"/>
                          <a:cs typeface="ＭＳ Ｐゴシック" charset="-128"/>
                        </a:rPr>
                        <a:t>evaluated</a:t>
                      </a:r>
                      <a:r>
                        <a:rPr kumimoji="0" lang="en-US" sz="1600" b="0" i="1" u="none" strike="noStrike" cap="none" normalizeH="0" baseline="0" dirty="0" smtClean="0">
                          <a:ln>
                            <a:noFill/>
                          </a:ln>
                          <a:solidFill>
                            <a:schemeClr val="tx1"/>
                          </a:solidFill>
                          <a:effectLst/>
                          <a:latin typeface="Arial" charset="0"/>
                          <a:ea typeface="ＭＳ Ｐゴシック" charset="-128"/>
                          <a:cs typeface="ＭＳ Ｐゴシック" charset="-128"/>
                        </a:rPr>
                        <a:t> over the coming months.</a:t>
                      </a:r>
                      <a:endParaRPr kumimoji="0" lang="en-US" sz="1600" b="0" i="1"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rPr>
                        <a:t>2. </a:t>
                      </a:r>
                      <a:r>
                        <a:rPr kumimoji="0" lang="en-US" sz="1600" b="0" i="1" u="none" strike="noStrike" cap="none" normalizeH="0" baseline="0" dirty="0" smtClean="0">
                          <a:ln>
                            <a:noFill/>
                          </a:ln>
                          <a:solidFill>
                            <a:schemeClr val="tx1"/>
                          </a:solidFill>
                          <a:effectLst/>
                          <a:latin typeface="Arial" charset="0"/>
                          <a:ea typeface="ＭＳ Ｐゴシック" charset="-128"/>
                          <a:cs typeface="ＭＳ Ｐゴシック" charset="-128"/>
                        </a:rPr>
                        <a:t>Let's </a:t>
                      </a:r>
                      <a:r>
                        <a:rPr kumimoji="0" lang="en-US" sz="1600" b="1" i="1" u="none" strike="noStrike" cap="none" normalizeH="0" baseline="0" dirty="0" smtClean="0">
                          <a:ln>
                            <a:noFill/>
                          </a:ln>
                          <a:solidFill>
                            <a:schemeClr val="tx1"/>
                          </a:solidFill>
                          <a:effectLst/>
                          <a:latin typeface="Arial" charset="0"/>
                          <a:ea typeface="ＭＳ Ｐゴシック" charset="-128"/>
                          <a:cs typeface="ＭＳ Ｐゴシック" charset="-128"/>
                        </a:rPr>
                        <a:t>evaluate</a:t>
                      </a:r>
                      <a:r>
                        <a:rPr kumimoji="0" lang="en-US" sz="1600" b="0" i="1" u="none" strike="noStrike" cap="none" normalizeH="0" baseline="0" dirty="0" smtClean="0">
                          <a:ln>
                            <a:noFill/>
                          </a:ln>
                          <a:solidFill>
                            <a:schemeClr val="tx1"/>
                          </a:solidFill>
                          <a:effectLst/>
                          <a:latin typeface="Arial" charset="0"/>
                          <a:ea typeface="ＭＳ Ｐゴシック" charset="-128"/>
                          <a:cs typeface="ＭＳ Ｐゴシック" charset="-128"/>
                        </a:rPr>
                        <a:t> the expression 3y + 2y when 5 = </a:t>
                      </a:r>
                      <a:r>
                        <a:rPr kumimoji="0" lang="en-US" sz="1600" b="0" i="1" u="none" strike="noStrike" cap="none" normalizeH="0" baseline="0" dirty="0" err="1" smtClean="0">
                          <a:ln>
                            <a:noFill/>
                          </a:ln>
                          <a:solidFill>
                            <a:schemeClr val="tx1"/>
                          </a:solidFill>
                          <a:effectLst/>
                          <a:latin typeface="Arial" charset="0"/>
                          <a:ea typeface="ＭＳ Ｐゴシック" charset="-128"/>
                          <a:cs typeface="ＭＳ Ｐゴシック" charset="-128"/>
                        </a:rPr>
                        <a:t>y</a:t>
                      </a:r>
                      <a:r>
                        <a:rPr kumimoji="0" lang="en-US" sz="1600" b="0" i="1" u="none" strike="noStrike" cap="none" normalizeH="0" baseline="0" dirty="0" smtClean="0">
                          <a:ln>
                            <a:noFill/>
                          </a:ln>
                          <a:solidFill>
                            <a:schemeClr val="tx1"/>
                          </a:solidFill>
                          <a:effectLst/>
                          <a:latin typeface="Arial" charset="0"/>
                          <a:ea typeface="ＭＳ Ｐゴシック" charset="-128"/>
                          <a:cs typeface="ＭＳ Ｐゴシック" charset="-128"/>
                        </a:rPr>
                        <a:t>.</a:t>
                      </a:r>
                      <a:r>
                        <a:rPr kumimoji="0" lang="en-US" sz="1600" b="0" i="0" u="none" strike="noStrike" cap="none" normalizeH="0" baseline="0" dirty="0" smtClean="0">
                          <a:ln>
                            <a:noFill/>
                          </a:ln>
                          <a:solidFill>
                            <a:schemeClr val="tx1"/>
                          </a:solidFill>
                          <a:effectLst/>
                          <a:latin typeface="Arial" charset="0"/>
                          <a:ea typeface="ＭＳ Ｐゴシック" charset="-128"/>
                          <a:cs typeface="ＭＳ Ｐゴシック" charset="-128"/>
                        </a:rPr>
                        <a:t> </a:t>
                      </a:r>
                      <a:endParaRPr kumimoji="0" lang="en-US" sz="1600" b="0" i="1"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3.</a:t>
                      </a:r>
                      <a:r>
                        <a:rPr kumimoji="0" lang="en-US" sz="1600" b="0" i="1" u="none" strike="noStrike" cap="none" normalizeH="0" baseline="0" dirty="0" smtClean="0">
                          <a:ln>
                            <a:noFill/>
                          </a:ln>
                          <a:solidFill>
                            <a:schemeClr val="tx1"/>
                          </a:solidFill>
                          <a:effectLst/>
                          <a:latin typeface="Arial" charset="0"/>
                        </a:rPr>
                        <a:t> We can </a:t>
                      </a:r>
                      <a:r>
                        <a:rPr kumimoji="0" lang="en-US" sz="1600" b="1" i="1" u="none" strike="noStrike" cap="none" normalizeH="0" baseline="0" dirty="0" smtClean="0">
                          <a:ln>
                            <a:noFill/>
                          </a:ln>
                          <a:solidFill>
                            <a:schemeClr val="tx1"/>
                          </a:solidFill>
                          <a:effectLst/>
                          <a:latin typeface="Arial" charset="0"/>
                        </a:rPr>
                        <a:t>evaluate</a:t>
                      </a:r>
                      <a:r>
                        <a:rPr kumimoji="0" lang="en-US" sz="1600" b="0" i="1" u="none" strike="noStrike" cap="none" normalizeH="0" baseline="0" dirty="0" smtClean="0">
                          <a:ln>
                            <a:noFill/>
                          </a:ln>
                          <a:solidFill>
                            <a:schemeClr val="tx1"/>
                          </a:solidFill>
                          <a:effectLst/>
                          <a:latin typeface="Arial" charset="0"/>
                        </a:rPr>
                        <a:t> web sites to see how good they are</a:t>
                      </a:r>
                      <a:r>
                        <a:rPr kumimoji="0" lang="en-US" sz="1600" b="0" i="0" u="none" strike="noStrike" cap="none" normalizeH="0" baseline="0" dirty="0" smtClean="0">
                          <a:ln>
                            <a:noFill/>
                          </a:ln>
                          <a:solidFill>
                            <a:schemeClr val="tx1"/>
                          </a:solidFill>
                          <a:effectLst/>
                          <a:latin typeface="Arial" charset="0"/>
                        </a:rPr>
                        <a:t>.</a:t>
                      </a:r>
                    </a:p>
                  </a:txBody>
                  <a:tcPr horzOverflow="overflow">
                    <a:lnL>
                      <a:noFill/>
                    </a:lnL>
                    <a:lnR>
                      <a:noFill/>
                    </a:lnR>
                    <a:lnT>
                      <a:noFill/>
                    </a:lnT>
                    <a:lnB>
                      <a:noFill/>
                    </a:lnB>
                    <a:lnTlToBr>
                      <a:noFill/>
                    </a:lnTlToBr>
                    <a:lnBlToTr>
                      <a:noFill/>
                    </a:lnBlToTr>
                    <a:noFill/>
                  </a:tcPr>
                </a:tc>
              </a:tr>
              <a:tr h="175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4. Why does he always </a:t>
                      </a:r>
                      <a:r>
                        <a:rPr kumimoji="0" lang="en-US" sz="1600" b="1" i="0" u="none" strike="noStrike" cap="none" normalizeH="0" baseline="0" dirty="0" smtClean="0">
                          <a:ln>
                            <a:noFill/>
                          </a:ln>
                          <a:solidFill>
                            <a:schemeClr val="tx1"/>
                          </a:solidFill>
                          <a:effectLst/>
                          <a:latin typeface="Arial" charset="0"/>
                        </a:rPr>
                        <a:t>evaluate</a:t>
                      </a:r>
                      <a:r>
                        <a:rPr kumimoji="0" lang="en-US" sz="1600" b="0" i="0" u="none" strike="noStrike" cap="none" normalizeH="0" baseline="0" dirty="0" smtClean="0">
                          <a:ln>
                            <a:noFill/>
                          </a:ln>
                          <a:solidFill>
                            <a:schemeClr val="tx1"/>
                          </a:solidFill>
                          <a:effectLst/>
                          <a:latin typeface="Arial" charset="0"/>
                        </a:rPr>
                        <a:t> his brother so critically?</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1600" b="0" i="1" u="none" strike="noStrike" cap="none" normalizeH="0" baseline="0" dirty="0" smtClean="0">
                          <a:ln>
                            <a:noFill/>
                          </a:ln>
                          <a:solidFill>
                            <a:schemeClr val="tx1"/>
                          </a:solidFill>
                          <a:effectLst/>
                          <a:latin typeface="Arial" charset="0"/>
                        </a:rPr>
                        <a:t>	</a:t>
                      </a:r>
                      <a:endParaRPr kumimoji="0" lang="en-US" sz="1600" b="0" i="0" u="none" strike="noStrike" cap="none" normalizeH="0" baseline="0" dirty="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Two:  Teaching the Vocabulary Explicitly</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96259"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96260"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88130" name="Group 66"/>
          <p:cNvGraphicFramePr>
            <a:graphicFrameLocks noGrp="1"/>
          </p:cNvGraphicFramePr>
          <p:nvPr/>
        </p:nvGraphicFramePr>
        <p:xfrm>
          <a:off x="304800" y="1736725"/>
          <a:ext cx="8534400" cy="5036503"/>
        </p:xfrm>
        <a:graphic>
          <a:graphicData uri="http://schemas.openxmlformats.org/drawingml/2006/table">
            <a:tbl>
              <a:tblPr/>
              <a:tblGrid>
                <a:gridCol w="4267200"/>
                <a:gridCol w="4267200"/>
              </a:tblGrid>
              <a:tr h="1082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w Cen MT" charset="-18"/>
                        </a:rPr>
                        <a:t>Near synonyms</a:t>
                      </a:r>
                      <a:r>
                        <a:rPr kumimoji="0" lang="en-US" sz="2000" b="0" i="0" u="none" strike="noStrike" cap="none" normalizeH="0" baseline="0" dirty="0" smtClean="0">
                          <a:ln>
                            <a:noFill/>
                          </a:ln>
                          <a:solidFill>
                            <a:schemeClr val="tx1"/>
                          </a:solidFill>
                          <a:effectLst/>
                          <a:latin typeface="Tw Cen MT" charset="-18"/>
                        </a:rPr>
                        <a:t>: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Tw Cen MT" charset="-18"/>
                        </a:rPr>
                        <a:t> assess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Tw Cen MT" charset="-18"/>
                        </a:rPr>
                        <a:t> calculate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Tw Cen MT" charset="-18"/>
                        </a:rPr>
                        <a:t> check out carefully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Tw Cen MT" charset="-18"/>
                        </a:rPr>
                        <a:t> weigh / consider carefully (weigh/consider carefully the evidence)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Evaluation results in a measurement of something’s worth.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It is a judgment of something.</a:t>
                      </a:r>
                      <a:endParaRPr kumimoji="0" lang="en-US" sz="1700" b="0" i="0" u="none" strike="noStrike" cap="none" normalizeH="0" baseline="0" dirty="0" smtClean="0">
                        <a:ln>
                          <a:noFill/>
                        </a:ln>
                        <a:solidFill>
                          <a:schemeClr val="tx1"/>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chemeClr val="tx1"/>
                          </a:solidFill>
                          <a:effectLst/>
                          <a:latin typeface="Tw Cen MT" charset="-18"/>
                        </a:rPr>
                        <a:t>Near opposites</a:t>
                      </a:r>
                      <a:r>
                        <a:rPr kumimoji="0" lang="en-US" sz="2100" b="0" i="0" u="none" strike="noStrike" cap="none" normalizeH="0" baseline="0" smtClean="0">
                          <a:ln>
                            <a:noFill/>
                          </a:ln>
                          <a:solidFill>
                            <a:schemeClr val="tx1"/>
                          </a:solidFill>
                          <a:effectLst/>
                          <a:latin typeface="Tw Cen MT" charset="-18"/>
                        </a:rPr>
                        <a:t>: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100" b="0" i="0" u="none" strike="noStrike" cap="none" normalizeH="0" baseline="0" smtClean="0">
                          <a:ln>
                            <a:noFill/>
                          </a:ln>
                          <a:solidFill>
                            <a:schemeClr val="tx1"/>
                          </a:solidFill>
                          <a:effectLst/>
                          <a:latin typeface="Tw Cen MT" charset="-18"/>
                        </a:rPr>
                        <a:t> guess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100" b="0" i="0" u="none" strike="noStrike" cap="none" normalizeH="0" baseline="0" smtClean="0">
                          <a:ln>
                            <a:noFill/>
                          </a:ln>
                          <a:solidFill>
                            <a:schemeClr val="tx1"/>
                          </a:solidFill>
                          <a:effectLst/>
                          <a:latin typeface="Tw Cen MT" charset="-18"/>
                        </a:rPr>
                        <a:t> decide without looking at evidence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100" b="0" i="0" u="none" strike="noStrike" cap="none" normalizeH="0" baseline="0" smtClean="0">
                          <a:ln>
                            <a:noFill/>
                          </a:ln>
                          <a:solidFill>
                            <a:schemeClr val="tx1"/>
                          </a:solidFill>
                          <a:effectLst/>
                          <a:latin typeface="Tw Cen MT" charset="-18"/>
                        </a:rPr>
                        <a:t> not check out the facts </a:t>
                      </a:r>
                      <a:endParaRPr kumimoji="0" lang="en-US" sz="2100" b="0" i="0"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928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The word </a:t>
                      </a:r>
                      <a:r>
                        <a:rPr kumimoji="0" lang="en-US" sz="2000" b="1" i="1" u="none" strike="noStrike" cap="none" normalizeH="0" baseline="0" smtClean="0">
                          <a:ln>
                            <a:noFill/>
                          </a:ln>
                          <a:solidFill>
                            <a:schemeClr val="tx1"/>
                          </a:solidFill>
                          <a:effectLst/>
                          <a:latin typeface="Tw Cen MT" charset="-18"/>
                        </a:rPr>
                        <a:t>evaluate</a:t>
                      </a:r>
                      <a:r>
                        <a:rPr kumimoji="0" lang="en-US" sz="2000" b="0" i="0" u="none" strike="noStrike" cap="none" normalizeH="0" baseline="0" smtClean="0">
                          <a:ln>
                            <a:noFill/>
                          </a:ln>
                          <a:solidFill>
                            <a:schemeClr val="tx1"/>
                          </a:solidFill>
                          <a:effectLst/>
                          <a:latin typeface="Tw Cen MT" charset="-18"/>
                        </a:rPr>
                        <a:t> is a verb that is usually followed by an object.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w Cen MT" charset="-18"/>
                        </a:rPr>
                        <a:t>People </a:t>
                      </a:r>
                      <a:r>
                        <a:rPr kumimoji="0" lang="en-US" sz="2000" b="1" i="1" u="none" strike="noStrike" cap="none" normalizeH="0" baseline="0" smtClean="0">
                          <a:ln>
                            <a:noFill/>
                          </a:ln>
                          <a:solidFill>
                            <a:schemeClr val="tx1"/>
                          </a:solidFill>
                          <a:effectLst/>
                          <a:latin typeface="Tw Cen MT" charset="-18"/>
                        </a:rPr>
                        <a:t>evaluate</a:t>
                      </a:r>
                      <a:r>
                        <a:rPr kumimoji="0" lang="en-US" sz="2000" b="0" i="1" u="none" strike="noStrike" cap="none" normalizeH="0" baseline="0" smtClean="0">
                          <a:ln>
                            <a:noFill/>
                          </a:ln>
                          <a:solidFill>
                            <a:schemeClr val="tx1"/>
                          </a:solidFill>
                          <a:effectLst/>
                          <a:latin typeface="Tw Cen MT" charset="-18"/>
                        </a:rPr>
                        <a:t> </a:t>
                      </a:r>
                      <a:r>
                        <a:rPr kumimoji="0" lang="en-US" sz="2000" b="0" i="1" u="sng" strike="noStrike" cap="none" normalizeH="0" baseline="0" smtClean="0">
                          <a:ln>
                            <a:noFill/>
                          </a:ln>
                          <a:solidFill>
                            <a:schemeClr val="tx1"/>
                          </a:solidFill>
                          <a:effectLst/>
                          <a:latin typeface="Tw Cen MT" charset="-18"/>
                        </a:rPr>
                        <a:t>something</a:t>
                      </a:r>
                      <a:r>
                        <a:rPr kumimoji="0" lang="en-US" sz="2000" b="0" i="1" u="none" strike="noStrike" cap="none" normalizeH="0" baseline="0" smtClean="0">
                          <a:ln>
                            <a:noFill/>
                          </a:ln>
                          <a:solidFill>
                            <a:schemeClr val="tx1"/>
                          </a:solidFill>
                          <a:effectLst/>
                          <a:latin typeface="Tw Cen MT" charset="-18"/>
                        </a:rPr>
                        <a:t>.</a:t>
                      </a:r>
                    </a:p>
                  </a:txBody>
                  <a:tcPr horzOverflow="overflow">
                    <a:lnL>
                      <a:noFill/>
                    </a:lnL>
                    <a:lnR>
                      <a:noFill/>
                    </a:lnR>
                    <a:lnT>
                      <a:noFill/>
                    </a:lnT>
                    <a:lnB>
                      <a:noFill/>
                    </a:lnB>
                    <a:lnTlToBr>
                      <a:noFill/>
                    </a:lnTlToBr>
                    <a:lnBlToTr>
                      <a:noFill/>
                    </a:lnBlToTr>
                    <a:noFill/>
                  </a:tcPr>
                </a:tc>
              </a:tr>
              <a:tr h="955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Words that go with </a:t>
                      </a:r>
                      <a:r>
                        <a:rPr kumimoji="0" lang="en-US" sz="2000" b="1" i="1" u="none" strike="noStrike" cap="none" normalizeH="0" baseline="0" smtClean="0">
                          <a:ln>
                            <a:noFill/>
                          </a:ln>
                          <a:solidFill>
                            <a:schemeClr val="tx1"/>
                          </a:solidFill>
                          <a:effectLst/>
                          <a:latin typeface="Tw Cen MT" charset="-18"/>
                        </a:rPr>
                        <a:t>evaluate</a:t>
                      </a:r>
                      <a:r>
                        <a:rPr kumimoji="0" lang="en-US" sz="2000" b="0" i="0" u="none" strike="noStrike" cap="none" normalizeH="0" baseline="0" smtClean="0">
                          <a:ln>
                            <a:noFill/>
                          </a:ln>
                          <a:solidFill>
                            <a:schemeClr val="tx1"/>
                          </a:solidFill>
                          <a:effectLst/>
                          <a:latin typeface="Tw Cen MT" charset="-18"/>
                        </a:rPr>
                        <a:t>:</a:t>
                      </a:r>
                      <a:endParaRPr kumimoji="0" lang="en-US" sz="2000" b="0" i="0" u="none" strike="noStrike" cap="none" normalizeH="0" baseline="0" smtClean="0">
                        <a:ln>
                          <a:noFill/>
                        </a:ln>
                        <a:solidFill>
                          <a:schemeClr val="tx1"/>
                        </a:solidFill>
                        <a:effectLst/>
                        <a:latin typeface="Tw Cen MT" charset="-18"/>
                        <a:ea typeface="ＭＳ Ｐゴシック" charset="-128"/>
                        <a:cs typeface="ＭＳ Ｐゴシック"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reports, word problems, answers, people, music</a:t>
                      </a: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219200" y="228600"/>
            <a:ext cx="6324600" cy="1143000"/>
          </a:xfrm>
        </p:spPr>
        <p:txBody>
          <a:bodyPr/>
          <a:lstStyle/>
          <a:p>
            <a:pPr algn="ctr"/>
            <a:r>
              <a:rPr lang="en-US" sz="3200" smtClean="0">
                <a:ea typeface="Arial" pitchFamily="-65" charset="0"/>
                <a:cs typeface="Arial" pitchFamily="-65" charset="0"/>
              </a:rPr>
              <a:t>Step Two:  Teaching the Vocabulary Explicitly</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98307"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98308"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165893" name="Group 5"/>
          <p:cNvGraphicFramePr>
            <a:graphicFrameLocks noGrp="1"/>
          </p:cNvGraphicFramePr>
          <p:nvPr/>
        </p:nvGraphicFramePr>
        <p:xfrm>
          <a:off x="304800" y="1736725"/>
          <a:ext cx="8534400" cy="4500562"/>
        </p:xfrm>
        <a:graphic>
          <a:graphicData uri="http://schemas.openxmlformats.org/drawingml/2006/table">
            <a:tbl>
              <a:tblPr/>
              <a:tblGrid>
                <a:gridCol w="4267200"/>
                <a:gridCol w="4267200"/>
              </a:tblGrid>
              <a:tr h="1082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In mathematics contexts, </a:t>
                      </a:r>
                      <a:r>
                        <a:rPr kumimoji="0" lang="en-US" sz="2000" b="1" i="1" u="none" strike="noStrike" cap="none" normalizeH="0" baseline="0" dirty="0" smtClean="0">
                          <a:ln>
                            <a:noFill/>
                          </a:ln>
                          <a:solidFill>
                            <a:schemeClr val="tx1"/>
                          </a:solidFill>
                          <a:effectLst/>
                          <a:latin typeface="Tw Cen MT" charset="-18"/>
                        </a:rPr>
                        <a:t>evaluate</a:t>
                      </a:r>
                      <a:r>
                        <a:rPr kumimoji="0" lang="en-US" sz="2000" b="0" i="0" u="none" strike="noStrike" cap="none" normalizeH="0" baseline="0" dirty="0" smtClean="0">
                          <a:ln>
                            <a:noFill/>
                          </a:ln>
                          <a:solidFill>
                            <a:schemeClr val="tx1"/>
                          </a:solidFill>
                          <a:effectLst/>
                          <a:latin typeface="Tw Cen MT" charset="-18"/>
                        </a:rPr>
                        <a:t> has a meaning that is more precise than it is in everyday situations.  In math,</a:t>
                      </a:r>
                      <a:r>
                        <a:rPr kumimoji="0" lang="en-US" sz="2000" b="1" i="1" u="none" strike="noStrike" cap="none" normalizeH="0" baseline="0" dirty="0" smtClean="0">
                          <a:ln>
                            <a:noFill/>
                          </a:ln>
                          <a:solidFill>
                            <a:schemeClr val="tx1"/>
                          </a:solidFill>
                          <a:effectLst/>
                          <a:latin typeface="Tw Cen MT" charset="-18"/>
                        </a:rPr>
                        <a:t> evaluate </a:t>
                      </a:r>
                      <a:r>
                        <a:rPr kumimoji="0" lang="en-US" sz="2000" b="0" i="0" u="none" strike="noStrike" cap="none" normalizeH="0" baseline="0" dirty="0" smtClean="0">
                          <a:ln>
                            <a:noFill/>
                          </a:ln>
                          <a:solidFill>
                            <a:schemeClr val="tx1"/>
                          </a:solidFill>
                          <a:effectLst/>
                          <a:latin typeface="Tw Cen MT" charset="-18"/>
                        </a:rPr>
                        <a:t>means </a:t>
                      </a:r>
                      <a:r>
                        <a:rPr kumimoji="0" lang="en-US" sz="2100" b="0" i="0" u="none" strike="noStrike" cap="none" normalizeH="0" baseline="0" dirty="0" smtClean="0">
                          <a:ln>
                            <a:noFill/>
                          </a:ln>
                          <a:solidFill>
                            <a:schemeClr val="tx1"/>
                          </a:solidFill>
                          <a:effectLst/>
                          <a:latin typeface="Tw Cen MT" charset="-18"/>
                          <a:ea typeface="ＭＳ Ｐゴシック" charset="-128"/>
                          <a:cs typeface="ＭＳ Ｐゴシック" charset="-128"/>
                        </a:rPr>
                        <a:t>to </a:t>
                      </a:r>
                      <a:r>
                        <a:rPr kumimoji="0" lang="en-US" sz="2100" b="0" i="1" u="none" strike="noStrike" cap="none" normalizeH="0" baseline="0" dirty="0" smtClean="0">
                          <a:ln>
                            <a:noFill/>
                          </a:ln>
                          <a:solidFill>
                            <a:schemeClr val="tx1"/>
                          </a:solidFill>
                          <a:effectLst/>
                          <a:latin typeface="Tw Cen MT" charset="-18"/>
                          <a:ea typeface="ＭＳ Ｐゴシック" charset="-128"/>
                          <a:cs typeface="ＭＳ Ｐゴシック" charset="-128"/>
                        </a:rPr>
                        <a:t>accurately</a:t>
                      </a:r>
                      <a:r>
                        <a:rPr kumimoji="0" lang="en-US" sz="2100" b="0" i="0" u="none" strike="noStrike" cap="none" normalizeH="0" baseline="0" dirty="0" smtClean="0">
                          <a:ln>
                            <a:noFill/>
                          </a:ln>
                          <a:solidFill>
                            <a:schemeClr val="tx1"/>
                          </a:solidFill>
                          <a:effectLst/>
                          <a:latin typeface="Tw Cen MT" charset="-18"/>
                          <a:ea typeface="ＭＳ Ｐゴシック" charset="-128"/>
                          <a:cs typeface="ＭＳ Ｐゴシック" charset="-128"/>
                        </a:rPr>
                        <a:t> figure out the </a:t>
                      </a:r>
                      <a:r>
                        <a:rPr kumimoji="0" lang="en-US" sz="2100" b="0" i="1" u="none" strike="noStrike" cap="none" normalizeH="0" baseline="0" dirty="0" smtClean="0">
                          <a:ln>
                            <a:noFill/>
                          </a:ln>
                          <a:solidFill>
                            <a:schemeClr val="tx1"/>
                          </a:solidFill>
                          <a:effectLst/>
                          <a:latin typeface="Tw Cen MT" charset="-18"/>
                          <a:ea typeface="ＭＳ Ｐゴシック" charset="-128"/>
                          <a:cs typeface="ＭＳ Ｐゴシック" charset="-128"/>
                        </a:rPr>
                        <a:t>numerical value</a:t>
                      </a:r>
                      <a:r>
                        <a:rPr kumimoji="0" lang="en-US" sz="2100" b="0" i="0" u="none" strike="noStrike" cap="none" normalizeH="0" baseline="0" dirty="0" smtClean="0">
                          <a:ln>
                            <a:noFill/>
                          </a:ln>
                          <a:solidFill>
                            <a:schemeClr val="tx1"/>
                          </a:solidFill>
                          <a:effectLst/>
                          <a:latin typeface="Tw Cen MT" charset="-18"/>
                          <a:ea typeface="ＭＳ Ｐゴシック" charset="-128"/>
                          <a:cs typeface="ＭＳ Ｐゴシック" charset="-128"/>
                        </a:rPr>
                        <a:t> of something (such as a  function or a set of numbers, or a relation).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smtClean="0">
                        <a:ln>
                          <a:noFill/>
                        </a:ln>
                        <a:solidFill>
                          <a:schemeClr val="tx1"/>
                        </a:solidFill>
                        <a:effectLst/>
                        <a:latin typeface="Tw Cen MT" charset="-18"/>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a typeface="ＭＳ Ｐゴシック" charset="-128"/>
                        <a:cs typeface="ＭＳ Ｐゴシック"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1"/>
                          </a:solidFill>
                          <a:effectLst/>
                          <a:latin typeface="Tw Cen MT" charset="-18"/>
                        </a:rPr>
                        <a:t>In everyday contexts, </a:t>
                      </a:r>
                      <a:r>
                        <a:rPr kumimoji="0" lang="en-US" sz="2100" b="1" i="1" u="none" strike="noStrike" cap="none" normalizeH="0" baseline="0" smtClean="0">
                          <a:ln>
                            <a:noFill/>
                          </a:ln>
                          <a:solidFill>
                            <a:schemeClr val="tx1"/>
                          </a:solidFill>
                          <a:effectLst/>
                          <a:latin typeface="Tw Cen MT" charset="-18"/>
                        </a:rPr>
                        <a:t>evaluate</a:t>
                      </a:r>
                      <a:r>
                        <a:rPr kumimoji="0" lang="en-US" sz="2100" b="0" i="0" u="none" strike="noStrike" cap="none" normalizeH="0" baseline="0" smtClean="0">
                          <a:ln>
                            <a:noFill/>
                          </a:ln>
                          <a:solidFill>
                            <a:schemeClr val="tx1"/>
                          </a:solidFill>
                          <a:effectLst/>
                          <a:latin typeface="Tw Cen MT" charset="-18"/>
                        </a:rPr>
                        <a:t> just means to figure out (in general-not numerically) the worth or quality of something.</a:t>
                      </a:r>
                      <a:endParaRPr kumimoji="0" lang="en-US" sz="2100" b="0" i="0"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928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The word </a:t>
                      </a:r>
                      <a:r>
                        <a:rPr kumimoji="0" lang="en-US" sz="2000" b="1" i="1" u="none" strike="noStrike" cap="none" normalizeH="0" baseline="0" smtClean="0">
                          <a:ln>
                            <a:noFill/>
                          </a:ln>
                          <a:solidFill>
                            <a:schemeClr val="tx1"/>
                          </a:solidFill>
                          <a:effectLst/>
                          <a:latin typeface="Tw Cen MT" charset="-18"/>
                        </a:rPr>
                        <a:t>evaluate</a:t>
                      </a:r>
                      <a:r>
                        <a:rPr kumimoji="0" lang="en-US" sz="2000" b="0" i="0" u="none" strike="noStrike" cap="none" normalizeH="0" baseline="0" smtClean="0">
                          <a:ln>
                            <a:noFill/>
                          </a:ln>
                          <a:solidFill>
                            <a:schemeClr val="tx1"/>
                          </a:solidFill>
                          <a:effectLst/>
                          <a:latin typeface="Tw Cen MT" charset="-18"/>
                        </a:rPr>
                        <a:t> is a verb that is usually followed by an object.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Tw Cen MT" charset="-18"/>
                        </a:rPr>
                        <a:t>People </a:t>
                      </a:r>
                      <a:r>
                        <a:rPr kumimoji="0" lang="en-US" sz="2000" b="1" i="1" u="none" strike="noStrike" cap="none" normalizeH="0" baseline="0" dirty="0" smtClean="0">
                          <a:ln>
                            <a:noFill/>
                          </a:ln>
                          <a:solidFill>
                            <a:schemeClr val="tx1"/>
                          </a:solidFill>
                          <a:effectLst/>
                          <a:latin typeface="Tw Cen MT" charset="-18"/>
                        </a:rPr>
                        <a:t>evaluate</a:t>
                      </a:r>
                      <a:r>
                        <a:rPr kumimoji="0" lang="en-US" sz="2000" b="0" i="1" u="none" strike="noStrike" cap="none" normalizeH="0" baseline="0" dirty="0" smtClean="0">
                          <a:ln>
                            <a:noFill/>
                          </a:ln>
                          <a:solidFill>
                            <a:schemeClr val="tx1"/>
                          </a:solidFill>
                          <a:effectLst/>
                          <a:latin typeface="Tw Cen MT" charset="-18"/>
                        </a:rPr>
                        <a:t> </a:t>
                      </a:r>
                      <a:r>
                        <a:rPr kumimoji="0" lang="en-US" sz="2000" b="0" i="1" u="sng" strike="noStrike" cap="none" normalizeH="0" baseline="0" dirty="0" smtClean="0">
                          <a:ln>
                            <a:noFill/>
                          </a:ln>
                          <a:solidFill>
                            <a:schemeClr val="tx1"/>
                          </a:solidFill>
                          <a:effectLst/>
                          <a:latin typeface="Tw Cen MT" charset="-18"/>
                        </a:rPr>
                        <a:t>something</a:t>
                      </a:r>
                      <a:r>
                        <a:rPr kumimoji="0" lang="en-US" sz="2000" b="0" i="1" u="none" strike="noStrike" cap="none" normalizeH="0" baseline="0" dirty="0" smtClean="0">
                          <a:ln>
                            <a:noFill/>
                          </a:ln>
                          <a:solidFill>
                            <a:schemeClr val="tx1"/>
                          </a:solidFill>
                          <a:effectLst/>
                          <a:latin typeface="Tw Cen MT" charset="-18"/>
                        </a:rPr>
                        <a:t>.</a:t>
                      </a:r>
                    </a:p>
                  </a:txBody>
                  <a:tcPr horzOverflow="overflow">
                    <a:lnL>
                      <a:noFill/>
                    </a:lnL>
                    <a:lnR>
                      <a:noFill/>
                    </a:lnR>
                    <a:lnT>
                      <a:noFill/>
                    </a:lnT>
                    <a:lnB>
                      <a:noFill/>
                    </a:lnB>
                    <a:lnTlToBr>
                      <a:noFill/>
                    </a:lnTlToBr>
                    <a:lnBlToTr>
                      <a:noFill/>
                    </a:lnBlToTr>
                    <a:noFill/>
                  </a:tcPr>
                </a:tc>
              </a:tr>
              <a:tr h="955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Words that go with </a:t>
                      </a:r>
                      <a:r>
                        <a:rPr kumimoji="0" lang="en-US" sz="2000" b="1" i="1" u="none" strike="noStrike" cap="none" normalizeH="0" baseline="0" smtClean="0">
                          <a:ln>
                            <a:noFill/>
                          </a:ln>
                          <a:solidFill>
                            <a:schemeClr val="tx1"/>
                          </a:solidFill>
                          <a:effectLst/>
                          <a:latin typeface="Tw Cen MT" charset="-18"/>
                        </a:rPr>
                        <a:t>evaluate</a:t>
                      </a:r>
                      <a:r>
                        <a:rPr kumimoji="0" lang="en-US" sz="2000" b="0" i="0" u="none" strike="noStrike" cap="none" normalizeH="0" baseline="0" smtClean="0">
                          <a:ln>
                            <a:noFill/>
                          </a:ln>
                          <a:solidFill>
                            <a:schemeClr val="tx1"/>
                          </a:solidFill>
                          <a:effectLst/>
                          <a:latin typeface="Tw Cen MT" charset="-18"/>
                        </a:rPr>
                        <a:t>:</a:t>
                      </a:r>
                      <a:endParaRPr kumimoji="0" lang="en-US" sz="2000" b="0" i="0" u="none" strike="noStrike" cap="none" normalizeH="0" baseline="0" smtClean="0">
                        <a:ln>
                          <a:noFill/>
                        </a:ln>
                        <a:solidFill>
                          <a:schemeClr val="tx1"/>
                        </a:solidFill>
                        <a:effectLst/>
                        <a:latin typeface="Tw Cen MT" charset="-18"/>
                        <a:ea typeface="ＭＳ Ｐゴシック" charset="-128"/>
                        <a:cs typeface="ＭＳ Ｐゴシック"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reports, word problems, answers, people, music</a:t>
                      </a:r>
                    </a:p>
                  </a:txBody>
                  <a:tcPr horzOverflow="overflow">
                    <a:lnL>
                      <a:noFill/>
                    </a:lnL>
                    <a:lnR>
                      <a:noFill/>
                    </a:lnR>
                    <a:lnT>
                      <a:noFill/>
                    </a:lnT>
                    <a:lnB>
                      <a:noFill/>
                    </a:lnB>
                    <a:lnTlToBr>
                      <a:noFill/>
                    </a:lnTlToBr>
                    <a:lnBlToTr>
                      <a:noFill/>
                    </a:lnBlToTr>
                    <a:noFill/>
                  </a:tcPr>
                </a:tc>
              </a:tr>
            </a:tbl>
          </a:graphicData>
        </a:graphic>
      </p:graphicFrame>
      <p:cxnSp>
        <p:nvCxnSpPr>
          <p:cNvPr id="7" name="Straight Connector 6"/>
          <p:cNvCxnSpPr/>
          <p:nvPr/>
        </p:nvCxnSpPr>
        <p:spPr>
          <a:xfrm>
            <a:off x="762000" y="4267200"/>
            <a:ext cx="73152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Two:  Teaching the Vocabulary Explicitly</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100355"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100356"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90130" name="Group 18"/>
          <p:cNvGraphicFramePr>
            <a:graphicFrameLocks noGrp="1"/>
          </p:cNvGraphicFramePr>
          <p:nvPr/>
        </p:nvGraphicFramePr>
        <p:xfrm>
          <a:off x="304800" y="1570038"/>
          <a:ext cx="8839200" cy="4704080"/>
        </p:xfrm>
        <a:graphic>
          <a:graphicData uri="http://schemas.openxmlformats.org/drawingml/2006/table">
            <a:tbl>
              <a:tblPr/>
              <a:tblGrid>
                <a:gridCol w="4419600"/>
                <a:gridCol w="4419600"/>
              </a:tblGrid>
              <a:tr h="1082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ea typeface="Arial" charset="0"/>
                          <a:cs typeface="Arial" charset="0"/>
                        </a:rPr>
                        <a:t>Give students additional information about the word so that they can use it.  You could explain its related word forms, the words it is used with, and/or the particular way it is used.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w Cen MT" charset="-18"/>
                          <a:ea typeface="Arial" charset="0"/>
                          <a:cs typeface="Arial" charset="0"/>
                        </a:rPr>
                        <a:t>Evaluate = a verb</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w Cen MT" charset="-18"/>
                          <a:ea typeface="Arial" charset="0"/>
                          <a:cs typeface="Arial" charset="0"/>
                        </a:rPr>
                        <a:t>Evaluation = a noun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w Cen MT" charset="-18"/>
                          <a:ea typeface="Arial" charset="0"/>
                          <a:cs typeface="Arial" charset="0"/>
                        </a:rPr>
                        <a:t>Evaluative = adjective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175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ea typeface="Arial" charset="0"/>
                          <a:cs typeface="Arial" charset="0"/>
                        </a:rPr>
                        <a:t>Guide the students in reading sentences containing the word two or three times.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1. The doctor </a:t>
                      </a:r>
                      <a:r>
                        <a:rPr kumimoji="0" lang="en-US" sz="2000" b="1" i="0" u="none" strike="noStrike" cap="none" normalizeH="0" baseline="0" dirty="0" smtClean="0">
                          <a:ln>
                            <a:noFill/>
                          </a:ln>
                          <a:solidFill>
                            <a:schemeClr val="tx1"/>
                          </a:solidFill>
                          <a:effectLst/>
                          <a:latin typeface="Tw Cen MT" charset="-18"/>
                        </a:rPr>
                        <a:t>evaluates</a:t>
                      </a:r>
                      <a:r>
                        <a:rPr kumimoji="0" lang="en-US" sz="2000" b="0" i="0" u="none" strike="noStrike" cap="none" normalizeH="0" baseline="0" dirty="0" smtClean="0">
                          <a:ln>
                            <a:noFill/>
                          </a:ln>
                          <a:solidFill>
                            <a:schemeClr val="tx1"/>
                          </a:solidFill>
                          <a:effectLst/>
                          <a:latin typeface="Tw Cen MT" charset="-18"/>
                        </a:rPr>
                        <a:t> the patient’s health.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2.  In recent years, it has become very important to </a:t>
                      </a:r>
                      <a:r>
                        <a:rPr kumimoji="0" lang="en-US" sz="2000" b="1" i="0" u="none" strike="noStrike" cap="none" normalizeH="0" baseline="0" dirty="0" smtClean="0">
                          <a:ln>
                            <a:noFill/>
                          </a:ln>
                          <a:solidFill>
                            <a:schemeClr val="tx1"/>
                          </a:solidFill>
                          <a:effectLst/>
                          <a:latin typeface="Tw Cen MT" charset="-18"/>
                        </a:rPr>
                        <a:t>evaluate</a:t>
                      </a:r>
                      <a:r>
                        <a:rPr kumimoji="0" lang="en-US" sz="2000" b="0" i="0" u="none" strike="noStrike" cap="none" normalizeH="0" baseline="0" dirty="0" smtClean="0">
                          <a:ln>
                            <a:noFill/>
                          </a:ln>
                          <a:solidFill>
                            <a:schemeClr val="tx1"/>
                          </a:solidFill>
                          <a:effectLst/>
                          <a:latin typeface="Tw Cen MT" charset="-18"/>
                        </a:rPr>
                        <a:t> the information we read in the newspaper.</a:t>
                      </a:r>
                    </a:p>
                  </a:txBody>
                  <a:tcPr horzOverflow="overflow">
                    <a:lnL>
                      <a:noFill/>
                    </a:lnL>
                    <a:lnR>
                      <a:noFill/>
                    </a:lnR>
                    <a:lnT>
                      <a:noFill/>
                    </a:lnT>
                    <a:lnB>
                      <a:noFill/>
                    </a:lnB>
                    <a:lnTlToBr>
                      <a:noFill/>
                    </a:lnTlToBr>
                    <a:lnBlToTr>
                      <a:noFill/>
                    </a:lnBlToTr>
                    <a:noFill/>
                  </a:tcPr>
                </a:tc>
              </a:tr>
              <a:tr h="955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ea typeface="Arial" charset="0"/>
                          <a:cs typeface="Arial" charset="0"/>
                        </a:rPr>
                        <a:t>3. It is important for students to </a:t>
                      </a:r>
                      <a:r>
                        <a:rPr kumimoji="0" lang="en-US" sz="2000" b="1" i="0" u="none" strike="noStrike" cap="none" normalizeH="0" baseline="0" dirty="0" smtClean="0">
                          <a:ln>
                            <a:noFill/>
                          </a:ln>
                          <a:solidFill>
                            <a:schemeClr val="tx1"/>
                          </a:solidFill>
                          <a:effectLst/>
                          <a:latin typeface="Tw Cen MT" charset="-18"/>
                          <a:ea typeface="Arial" charset="0"/>
                          <a:cs typeface="Arial" charset="0"/>
                        </a:rPr>
                        <a:t>evaluate</a:t>
                      </a:r>
                      <a:r>
                        <a:rPr kumimoji="0" lang="en-US" sz="2000" b="0" i="0" u="none" strike="noStrike" cap="none" normalizeH="0" baseline="0" dirty="0" smtClean="0">
                          <a:ln>
                            <a:noFill/>
                          </a:ln>
                          <a:solidFill>
                            <a:schemeClr val="tx1"/>
                          </a:solidFill>
                          <a:effectLst/>
                          <a:latin typeface="Tw Cen MT" charset="-18"/>
                          <a:ea typeface="Arial" charset="0"/>
                          <a:cs typeface="Arial" charset="0"/>
                        </a:rPr>
                        <a:t> their situation.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rPr>
                        <a:t>4. Before we do what John tells us to do, we should </a:t>
                      </a:r>
                      <a:r>
                        <a:rPr kumimoji="0" lang="en-US" sz="2000" b="1" i="0" u="none" strike="noStrike" cap="none" normalizeH="0" baseline="0" dirty="0" smtClean="0">
                          <a:ln>
                            <a:noFill/>
                          </a:ln>
                          <a:solidFill>
                            <a:schemeClr val="tx1"/>
                          </a:solidFill>
                          <a:effectLst/>
                          <a:latin typeface="Tw Cen MT" charset="-18"/>
                        </a:rPr>
                        <a:t>evaluate</a:t>
                      </a:r>
                      <a:r>
                        <a:rPr kumimoji="0" lang="en-US" sz="2000" b="0" i="0" u="none" strike="noStrike" cap="none" normalizeH="0" baseline="0" dirty="0" smtClean="0">
                          <a:ln>
                            <a:noFill/>
                          </a:ln>
                          <a:solidFill>
                            <a:schemeClr val="tx1"/>
                          </a:solidFill>
                          <a:effectLst/>
                          <a:latin typeface="Tw Cen MT" charset="-18"/>
                        </a:rPr>
                        <a:t> his plan.  </a:t>
                      </a: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Three: Provide Independent Practice</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102403"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102404"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92177" name="Group 17"/>
          <p:cNvGraphicFramePr>
            <a:graphicFrameLocks noGrp="1"/>
          </p:cNvGraphicFramePr>
          <p:nvPr/>
        </p:nvGraphicFramePr>
        <p:xfrm>
          <a:off x="304800" y="1570038"/>
          <a:ext cx="8839200" cy="4477703"/>
        </p:xfrm>
        <a:graphic>
          <a:graphicData uri="http://schemas.openxmlformats.org/drawingml/2006/table">
            <a:tbl>
              <a:tblPr/>
              <a:tblGrid>
                <a:gridCol w="4419600"/>
                <a:gridCol w="4419600"/>
              </a:tblGrid>
              <a:tr h="1096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ea typeface="Arial" charset="0"/>
                          <a:cs typeface="Arial" charset="0"/>
                        </a:rPr>
                        <a:t>In this step, you need to use a familiar instructional strategy to engage students in an activity.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chemeClr val="tx1"/>
                        </a:solidFill>
                        <a:effectLst/>
                        <a:latin typeface="Tw Cen MT" charset="-18"/>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175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Pair Work</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b="0" i="0" u="none" strike="noStrike" cap="none" normalizeH="0" baseline="0" smtClean="0">
                          <a:ln>
                            <a:noFill/>
                          </a:ln>
                          <a:solidFill>
                            <a:schemeClr val="tx1"/>
                          </a:solidFill>
                          <a:effectLst/>
                          <a:latin typeface="Tw Cen MT" charset="-18"/>
                          <a:ea typeface="Arial" charset="0"/>
                          <a:cs typeface="Arial" charset="0"/>
                        </a:rPr>
                        <a:t>Find a partner. </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b="0" i="0" u="none" strike="noStrike" cap="none" normalizeH="0" baseline="0" smtClean="0">
                          <a:ln>
                            <a:noFill/>
                          </a:ln>
                          <a:solidFill>
                            <a:schemeClr val="tx1"/>
                          </a:solidFill>
                          <a:effectLst/>
                          <a:latin typeface="Tw Cen MT" charset="-18"/>
                          <a:ea typeface="Arial" charset="0"/>
                          <a:cs typeface="Arial" charset="0"/>
                        </a:rPr>
                        <a:t>Interact for three minutes.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2000" b="0" i="0" u="none" strike="noStrike" cap="none" normalizeH="0" baseline="0" smtClean="0">
                          <a:ln>
                            <a:noFill/>
                          </a:ln>
                          <a:solidFill>
                            <a:schemeClr val="tx1"/>
                          </a:solidFill>
                          <a:effectLst/>
                          <a:latin typeface="Tw Cen MT" charset="-18"/>
                          <a:ea typeface="Arial" charset="0"/>
                          <a:cs typeface="Arial" charset="0"/>
                        </a:rPr>
                        <a:t>Use sentence frames that I give you to practice using the word </a:t>
                      </a:r>
                      <a:r>
                        <a:rPr kumimoji="0" lang="en-US" sz="2000" b="1" i="1" u="none" strike="noStrike" cap="none" normalizeH="0" baseline="0" smtClean="0">
                          <a:ln>
                            <a:noFill/>
                          </a:ln>
                          <a:solidFill>
                            <a:schemeClr val="tx1"/>
                          </a:solidFill>
                          <a:effectLst/>
                          <a:latin typeface="Tw Cen MT" charset="-18"/>
                          <a:ea typeface="Arial" charset="0"/>
                          <a:cs typeface="Arial" charset="0"/>
                        </a:rPr>
                        <a:t>evaluate</a:t>
                      </a:r>
                      <a:r>
                        <a:rPr kumimoji="0" lang="en-US" sz="2000" b="0" i="0" u="none" strike="noStrike" cap="none" normalizeH="0" baseline="0" smtClean="0">
                          <a:ln>
                            <a:noFill/>
                          </a:ln>
                          <a:solidFill>
                            <a:schemeClr val="tx1"/>
                          </a:solidFill>
                          <a:effectLst/>
                          <a:latin typeface="Tw Cen MT" charset="-18"/>
                          <a:ea typeface="Arial" charset="0"/>
                          <a:cs typeface="Arial" charset="0"/>
                        </a:rPr>
                        <a:t> in complete sentences.</a:t>
                      </a:r>
                      <a:r>
                        <a:rPr kumimoji="0" lang="en-US" sz="2000" b="0" i="1" u="none" strike="noStrike" cap="none" normalizeH="0" baseline="0" smtClean="0">
                          <a:ln>
                            <a:noFill/>
                          </a:ln>
                          <a:solidFill>
                            <a:schemeClr val="tx1"/>
                          </a:solidFill>
                          <a:effectLst/>
                          <a:latin typeface="Tw Cen MT" charset="-18"/>
                        </a:rPr>
                        <a:t>	</a:t>
                      </a:r>
                      <a:endParaRPr kumimoji="0" lang="en-US" sz="2000" b="0" i="0" u="none" strike="noStrike" cap="none" normalizeH="0" baseline="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955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w Cen MT" charset="-18"/>
                        </a:rPr>
                        <a:t>Sentence Frames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2000" b="0" i="0" u="none" strike="noStrike" cap="none" normalizeH="0" baseline="0" dirty="0" smtClean="0">
                          <a:ln>
                            <a:noFill/>
                          </a:ln>
                          <a:solidFill>
                            <a:schemeClr val="tx1"/>
                          </a:solidFill>
                          <a:effectLst/>
                          <a:latin typeface="Tw Cen MT" charset="-18"/>
                        </a:rPr>
                        <a:t>After the new advertising strategy was used, we decided to evaluate </a:t>
                      </a:r>
                      <a:r>
                        <a:rPr kumimoji="0" lang="en-US" sz="2000" b="0" i="0" u="sng" strike="noStrike" cap="none" normalizeH="0" baseline="0" dirty="0" smtClean="0">
                          <a:ln>
                            <a:noFill/>
                          </a:ln>
                          <a:solidFill>
                            <a:schemeClr val="tx1"/>
                          </a:solidFill>
                          <a:effectLst/>
                          <a:latin typeface="Tw Cen MT" charset="-18"/>
                        </a:rPr>
                        <a:t>its effectiveness</a:t>
                      </a:r>
                      <a:r>
                        <a:rPr kumimoji="0" lang="en-US" sz="2000" b="0" i="0" u="none" strike="noStrike" cap="none" normalizeH="0" baseline="0" dirty="0" smtClean="0">
                          <a:ln>
                            <a:noFill/>
                          </a:ln>
                          <a:solidFill>
                            <a:schemeClr val="tx1"/>
                          </a:solidFill>
                          <a:effectLst/>
                          <a:latin typeface="Tw Cen MT" charset="-18"/>
                        </a:rPr>
                        <a:t>. </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r>
                        <a:rPr kumimoji="0" lang="en-US" sz="2000" b="0" i="0" u="none" strike="noStrike" cap="none" normalizeH="0" baseline="0" dirty="0" smtClean="0">
                          <a:ln>
                            <a:noFill/>
                          </a:ln>
                          <a:solidFill>
                            <a:schemeClr val="tx1"/>
                          </a:solidFill>
                          <a:effectLst/>
                          <a:latin typeface="Tw Cen MT" charset="-18"/>
                        </a:rPr>
                        <a:t>After the teacher quit, we decided to evaluate</a:t>
                      </a:r>
                      <a:r>
                        <a:rPr kumimoji="0" lang="en-US" sz="2000" b="0" i="0" u="sng" strike="noStrike" cap="none" normalizeH="0" baseline="0" dirty="0" smtClean="0">
                          <a:ln>
                            <a:noFill/>
                          </a:ln>
                          <a:solidFill>
                            <a:schemeClr val="tx1"/>
                          </a:solidFill>
                          <a:effectLst/>
                          <a:latin typeface="Tw Cen MT" charset="-18"/>
                        </a:rPr>
                        <a:t> the reason</a:t>
                      </a:r>
                      <a:r>
                        <a:rPr kumimoji="0" lang="en-US" sz="2000" b="0" i="0" u="none" strike="noStrike" cap="none" normalizeH="0" baseline="0" dirty="0" smtClean="0">
                          <a:ln>
                            <a:noFill/>
                          </a:ln>
                          <a:solidFill>
                            <a:schemeClr val="tx1"/>
                          </a:solidFill>
                          <a:effectLst/>
                          <a:latin typeface="Tw Cen MT" charset="-18"/>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Three: Provide Independent Practice</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104451"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104452"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sp>
        <p:nvSpPr>
          <p:cNvPr id="104453" name="Rectangle 6"/>
          <p:cNvSpPr>
            <a:spLocks noChangeArrowheads="1"/>
          </p:cNvSpPr>
          <p:nvPr/>
        </p:nvSpPr>
        <p:spPr bwMode="auto">
          <a:xfrm>
            <a:off x="685800" y="1997075"/>
            <a:ext cx="8077200" cy="4627563"/>
          </a:xfrm>
          <a:prstGeom prst="rect">
            <a:avLst/>
          </a:prstGeom>
          <a:noFill/>
          <a:ln w="9525">
            <a:noFill/>
            <a:miter lim="800000"/>
            <a:headEnd/>
            <a:tailEnd/>
          </a:ln>
        </p:spPr>
        <p:txBody>
          <a:bodyPr>
            <a:prstTxWarp prst="textNoShape">
              <a:avLst/>
            </a:prstTxWarp>
            <a:spAutoFit/>
          </a:bodyPr>
          <a:lstStyle/>
          <a:p>
            <a:pPr marL="514350" indent="-514350"/>
            <a:r>
              <a:rPr lang="en-US" sz="3200" b="0">
                <a:solidFill>
                  <a:srgbClr val="000000"/>
                </a:solidFill>
                <a:latin typeface="Tw Cen MT" pitchFamily="-65" charset="-18"/>
                <a:ea typeface="Arial" pitchFamily="-65" charset="0"/>
                <a:cs typeface="Arial" pitchFamily="-65" charset="0"/>
              </a:rPr>
              <a:t>Take turns completing these sentences with the word </a:t>
            </a:r>
            <a:r>
              <a:rPr lang="en-US" sz="3200" i="1">
                <a:solidFill>
                  <a:srgbClr val="000000"/>
                </a:solidFill>
                <a:latin typeface="Tw Cen MT" pitchFamily="-65" charset="-18"/>
                <a:ea typeface="Arial" pitchFamily="-65" charset="0"/>
                <a:cs typeface="Arial" pitchFamily="-65" charset="0"/>
              </a:rPr>
              <a:t>evaluate</a:t>
            </a:r>
            <a:r>
              <a:rPr lang="en-US" sz="3200" b="0">
                <a:solidFill>
                  <a:srgbClr val="000000"/>
                </a:solidFill>
                <a:latin typeface="Tw Cen MT" pitchFamily="-65" charset="-18"/>
                <a:ea typeface="Arial" pitchFamily="-65" charset="0"/>
                <a:cs typeface="Arial" pitchFamily="-65" charset="0"/>
              </a:rPr>
              <a:t>. </a:t>
            </a:r>
          </a:p>
          <a:p>
            <a:pPr marL="514350" indent="-514350"/>
            <a:endParaRPr lang="en-US" sz="2400" b="0">
              <a:solidFill>
                <a:srgbClr val="0816EC"/>
              </a:solidFill>
              <a:latin typeface="Tw Cen MT" pitchFamily="-65" charset="-18"/>
              <a:ea typeface="Arial" pitchFamily="-65" charset="0"/>
              <a:cs typeface="Arial" pitchFamily="-65" charset="0"/>
            </a:endParaRPr>
          </a:p>
          <a:p>
            <a:pPr marL="514350" indent="-514350">
              <a:buFont typeface="Tw Cen MT" pitchFamily="-65" charset="-18"/>
              <a:buAutoNum type="arabicPeriod"/>
            </a:pPr>
            <a:r>
              <a:rPr lang="en-US" sz="2400" b="0">
                <a:latin typeface="Tw Cen MT" pitchFamily="-65" charset="-18"/>
                <a:ea typeface="Arial" pitchFamily="-65" charset="0"/>
                <a:cs typeface="Arial" pitchFamily="-65" charset="0"/>
              </a:rPr>
              <a:t>After the Dodgers won so many ball games, we decided to evaluate… </a:t>
            </a:r>
          </a:p>
          <a:p>
            <a:pPr marL="514350" indent="-514350">
              <a:buFontTx/>
              <a:buAutoNum type="arabicPeriod"/>
            </a:pPr>
            <a:r>
              <a:rPr lang="en-US" sz="2400" b="0">
                <a:latin typeface="Tw Cen MT" pitchFamily="-65" charset="-18"/>
                <a:ea typeface="Arial" pitchFamily="-65" charset="0"/>
                <a:cs typeface="Arial" pitchFamily="-65" charset="0"/>
              </a:rPr>
              <a:t>After my friend got sick when he ate his brother’s cooking, we decided to evaluate…</a:t>
            </a:r>
          </a:p>
          <a:p>
            <a:pPr marL="514350" indent="-514350">
              <a:buFontTx/>
              <a:buAutoNum type="arabicPeriod"/>
            </a:pPr>
            <a:r>
              <a:rPr lang="en-US" sz="2400" b="0">
                <a:latin typeface="Tw Cen MT" pitchFamily="-65" charset="-18"/>
                <a:ea typeface="Arial" pitchFamily="-65" charset="0"/>
                <a:cs typeface="Arial" pitchFamily="-65" charset="0"/>
              </a:rPr>
              <a:t>After the student gave up trying to do well in her class, we decided to evaluate… </a:t>
            </a:r>
          </a:p>
          <a:p>
            <a:pPr marL="514350" indent="-514350">
              <a:buFontTx/>
              <a:buAutoNum type="arabicPeriod"/>
            </a:pPr>
            <a:r>
              <a:rPr lang="en-US" sz="2400" b="0">
                <a:latin typeface="Tw Cen MT" pitchFamily="-65" charset="-18"/>
                <a:ea typeface="Arial" pitchFamily="-65" charset="0"/>
                <a:cs typeface="Arial" pitchFamily="-65" charset="0"/>
              </a:rPr>
              <a:t>After the success of the new movie, we decided to evaluate…  </a:t>
            </a:r>
          </a:p>
          <a:p>
            <a:pPr marL="514350" indent="-514350"/>
            <a:endParaRPr lang="en-US">
              <a:ea typeface="Arial" pitchFamily="-65" charset="0"/>
              <a:cs typeface="Arial" pitchFamily="-65"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Three: Provide Independent Practice</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106499"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106500"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sp>
        <p:nvSpPr>
          <p:cNvPr id="106501" name="Rectangle 6"/>
          <p:cNvSpPr>
            <a:spLocks noChangeArrowheads="1"/>
          </p:cNvSpPr>
          <p:nvPr/>
        </p:nvSpPr>
        <p:spPr bwMode="auto">
          <a:xfrm>
            <a:off x="685800" y="1997075"/>
            <a:ext cx="7696200" cy="4094163"/>
          </a:xfrm>
          <a:prstGeom prst="rect">
            <a:avLst/>
          </a:prstGeom>
          <a:noFill/>
          <a:ln w="9525">
            <a:noFill/>
            <a:miter lim="800000"/>
            <a:headEnd/>
            <a:tailEnd/>
          </a:ln>
        </p:spPr>
        <p:txBody>
          <a:bodyPr>
            <a:prstTxWarp prst="textNoShape">
              <a:avLst/>
            </a:prstTxWarp>
            <a:spAutoFit/>
          </a:bodyPr>
          <a:lstStyle/>
          <a:p>
            <a:pPr marL="514350" indent="-514350"/>
            <a:r>
              <a:rPr lang="en-US" sz="3200" b="0">
                <a:latin typeface="Tw Cen MT" pitchFamily="-65" charset="-18"/>
                <a:ea typeface="Arial" pitchFamily="-65" charset="0"/>
                <a:cs typeface="Arial" pitchFamily="-65" charset="0"/>
              </a:rPr>
              <a:t>Sentence Completion</a:t>
            </a:r>
            <a:endParaRPr lang="en-US" sz="3200" b="0">
              <a:solidFill>
                <a:srgbClr val="0816EC"/>
              </a:solidFill>
              <a:latin typeface="Tw Cen MT" pitchFamily="-65" charset="-18"/>
              <a:ea typeface="Arial" pitchFamily="-65" charset="0"/>
              <a:cs typeface="Arial" pitchFamily="-65" charset="0"/>
            </a:endParaRPr>
          </a:p>
          <a:p>
            <a:pPr marL="514350" indent="-514350"/>
            <a:endParaRPr lang="en-US">
              <a:ea typeface="Arial" pitchFamily="-65" charset="0"/>
              <a:cs typeface="Arial" pitchFamily="-65" charset="0"/>
            </a:endParaRPr>
          </a:p>
          <a:p>
            <a:pPr marL="514350" indent="-514350">
              <a:buFont typeface="Tw Cen MT" pitchFamily="-65" charset="-18"/>
              <a:buAutoNum type="arabicPeriod"/>
            </a:pPr>
            <a:r>
              <a:rPr lang="en-US" sz="2400" b="0">
                <a:latin typeface="Tw Cen MT" pitchFamily="-65" charset="-18"/>
                <a:ea typeface="Arial" pitchFamily="-65" charset="0"/>
                <a:cs typeface="Arial" pitchFamily="-65" charset="0"/>
              </a:rPr>
              <a:t>The evaluation of poverty in the United States shows that…</a:t>
            </a:r>
          </a:p>
          <a:p>
            <a:pPr marL="514350" indent="-514350">
              <a:buFont typeface="Tw Cen MT" pitchFamily="-65" charset="-18"/>
              <a:buAutoNum type="arabicPeriod"/>
            </a:pPr>
            <a:r>
              <a:rPr lang="en-US" sz="2400" b="0">
                <a:latin typeface="Tw Cen MT" pitchFamily="-65" charset="-18"/>
                <a:ea typeface="Arial" pitchFamily="-65" charset="0"/>
                <a:cs typeface="Arial" pitchFamily="-65" charset="0"/>
              </a:rPr>
              <a:t>The evaluation of the increase in students’ math scores shows that… </a:t>
            </a:r>
          </a:p>
          <a:p>
            <a:pPr marL="514350" indent="-514350">
              <a:buFont typeface="Tw Cen MT" pitchFamily="-65" charset="-18"/>
              <a:buAutoNum type="arabicPeriod"/>
            </a:pPr>
            <a:r>
              <a:rPr lang="en-US" sz="2400" b="0">
                <a:latin typeface="Tw Cen MT" pitchFamily="-65" charset="-18"/>
                <a:ea typeface="Arial" pitchFamily="-65" charset="0"/>
                <a:cs typeface="Arial" pitchFamily="-65" charset="0"/>
              </a:rPr>
              <a:t>The evaluation of the increase in the cost of health insurance in the United States shows that…</a:t>
            </a:r>
          </a:p>
          <a:p>
            <a:pPr marL="514350" indent="-514350">
              <a:buFont typeface="Tw Cen MT" pitchFamily="-65" charset="-18"/>
              <a:buAutoNum type="arabicPeriod"/>
            </a:pPr>
            <a:r>
              <a:rPr lang="en-US" sz="2400" b="0">
                <a:latin typeface="Tw Cen MT" pitchFamily="-65" charset="-18"/>
                <a:ea typeface="Arial" pitchFamily="-65" charset="0"/>
                <a:cs typeface="Arial" pitchFamily="-65" charset="0"/>
              </a:rPr>
              <a:t>The evaluation of the decrease in the purchase of cars in the United States shows that…</a:t>
            </a:r>
          </a:p>
          <a:p>
            <a:pPr marL="514350" indent="-514350"/>
            <a:endParaRPr lang="en-US">
              <a:ea typeface="Arial" pitchFamily="-65" charset="0"/>
              <a:cs typeface="Arial" pitchFamily="-65"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219200" y="228600"/>
            <a:ext cx="6248400" cy="990600"/>
          </a:xfrm>
        </p:spPr>
        <p:txBody>
          <a:bodyPr/>
          <a:lstStyle/>
          <a:p>
            <a:pPr algn="ctr"/>
            <a:r>
              <a:rPr lang="en-US" sz="4000">
                <a:ea typeface="ＭＳ Ｐゴシック" pitchFamily="-65" charset="-128"/>
                <a:cs typeface="ＭＳ Ｐゴシック" pitchFamily="-65" charset="-128"/>
              </a:rPr>
              <a:t>LAUSD SDAIE Lesson Template </a:t>
            </a:r>
          </a:p>
        </p:txBody>
      </p:sp>
      <p:pic>
        <p:nvPicPr>
          <p:cNvPr id="24579"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24580"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24581" name="Picture 5"/>
          <p:cNvPicPr>
            <a:picLocks noChangeAspect="1"/>
          </p:cNvPicPr>
          <p:nvPr/>
        </p:nvPicPr>
        <p:blipFill>
          <a:blip r:embed="rId5"/>
          <a:srcRect/>
          <a:stretch>
            <a:fillRect/>
          </a:stretch>
        </p:blipFill>
        <p:spPr bwMode="auto">
          <a:xfrm>
            <a:off x="533400" y="1143000"/>
            <a:ext cx="4038600" cy="5373688"/>
          </a:xfrm>
          <a:prstGeom prst="rect">
            <a:avLst/>
          </a:prstGeom>
          <a:noFill/>
          <a:ln w="9525">
            <a:noFill/>
            <a:miter lim="800000"/>
            <a:headEnd/>
            <a:tailEnd/>
          </a:ln>
        </p:spPr>
      </p:pic>
      <p:pic>
        <p:nvPicPr>
          <p:cNvPr id="24582" name="Picture 6"/>
          <p:cNvPicPr>
            <a:picLocks noChangeAspect="1"/>
          </p:cNvPicPr>
          <p:nvPr/>
        </p:nvPicPr>
        <p:blipFill>
          <a:blip r:embed="rId6"/>
          <a:srcRect/>
          <a:stretch>
            <a:fillRect/>
          </a:stretch>
        </p:blipFill>
        <p:spPr bwMode="auto">
          <a:xfrm>
            <a:off x="4495800" y="1219200"/>
            <a:ext cx="4033838" cy="5105400"/>
          </a:xfrm>
          <a:prstGeom prst="rect">
            <a:avLst/>
          </a:prstGeom>
          <a:noFill/>
          <a:ln w="9525">
            <a:noFill/>
            <a:miter lim="800000"/>
            <a:headEnd/>
            <a:tailEnd/>
          </a:ln>
        </p:spPr>
      </p:pic>
      <p:sp>
        <p:nvSpPr>
          <p:cNvPr id="8" name="Left Arrow 7"/>
          <p:cNvSpPr>
            <a:spLocks noChangeArrowheads="1"/>
          </p:cNvSpPr>
          <p:nvPr/>
        </p:nvSpPr>
        <p:spPr bwMode="auto">
          <a:xfrm>
            <a:off x="2438400" y="4495800"/>
            <a:ext cx="2209800" cy="407988"/>
          </a:xfrm>
          <a:prstGeom prst="leftArrow">
            <a:avLst>
              <a:gd name="adj1" fmla="val 50000"/>
              <a:gd name="adj2" fmla="val 50001"/>
            </a:avLst>
          </a:prstGeom>
          <a:solidFill>
            <a:srgbClr val="FF6600"/>
          </a:solidFill>
          <a:ln w="10000">
            <a:solidFill>
              <a:schemeClr val="accent1"/>
            </a:solidFill>
            <a:miter lim="800000"/>
            <a:headEnd/>
            <a:tailEnd/>
          </a:ln>
          <a:effectLst>
            <a:outerShdw blurRad="38100" dist="30000" dir="5400000" rotWithShape="0">
              <a:srgbClr val="000000">
                <a:alpha val="45000"/>
              </a:srgbClr>
            </a:outerShdw>
          </a:effectLst>
        </p:spPr>
        <p:txBody>
          <a:bodyPr anchor="ctr">
            <a:prstTxWarp prst="textNoShape">
              <a:avLst/>
            </a:prstTxWarp>
          </a:bodyPr>
          <a:lstStyle/>
          <a:p>
            <a:pPr algn="ctr">
              <a:defRPr/>
            </a:pPr>
            <a:endParaRPr lang="en-US">
              <a:solidFill>
                <a:srgbClr val="FF6600"/>
              </a:solidFill>
              <a:latin typeface="Tw Cen MT" charset="-18"/>
            </a:endParaRPr>
          </a:p>
        </p:txBody>
      </p:sp>
      <p:pic>
        <p:nvPicPr>
          <p:cNvPr id="24584"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7"/>
              <a:srcRect/>
              <a:stretch>
                <a:fillRect/>
              </a:stretch>
            </p:blipFill>
          </mc:Choice>
          <mc:Fallback>
            <p:blipFill>
              <a:blip r:embed="rId8"/>
              <a:srcRect/>
              <a:stretch>
                <a:fillRect/>
              </a:stretch>
            </p:blipFill>
          </mc:Fallback>
        </mc:AlternateContent>
        <p:spPr bwMode="auto">
          <a:xfrm>
            <a:off x="304800" y="6019800"/>
            <a:ext cx="612775" cy="611188"/>
          </a:xfrm>
          <a:prstGeom prst="rect">
            <a:avLst/>
          </a:prstGeom>
          <a:noFill/>
          <a:ln w="9525">
            <a:noFill/>
            <a:miter lim="800000"/>
            <a:headEnd/>
            <a:tailEnd/>
          </a:ln>
        </p:spPr>
      </p:pic>
      <p:sp>
        <p:nvSpPr>
          <p:cNvPr id="24585" name="Rectangle 5"/>
          <p:cNvSpPr>
            <a:spLocks noChangeArrowheads="1"/>
          </p:cNvSpPr>
          <p:nvPr/>
        </p:nvSpPr>
        <p:spPr bwMode="auto">
          <a:xfrm>
            <a:off x="1371600" y="6248400"/>
            <a:ext cx="7086600" cy="369888"/>
          </a:xfrm>
          <a:prstGeom prst="rect">
            <a:avLst/>
          </a:prstGeom>
          <a:noFill/>
          <a:ln w="9525">
            <a:noFill/>
            <a:miter lim="800000"/>
            <a:headEnd/>
            <a:tailEnd/>
          </a:ln>
        </p:spPr>
        <p:txBody>
          <a:bodyPr>
            <a:prstTxWarp prst="textNoShape">
              <a:avLst/>
            </a:prstTxWarp>
            <a:spAutoFit/>
          </a:bodyPr>
          <a:lstStyle/>
          <a:p>
            <a:pPr eaLnBrk="0" hangingPunct="0"/>
            <a:r>
              <a:rPr lang="en-US" b="0" dirty="0">
                <a:solidFill>
                  <a:srgbClr val="FF6600"/>
                </a:solidFill>
              </a:rPr>
              <a:t>Handout: K-12 Universal Access/SDAIE Lesson Design Template</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219200" y="228600"/>
            <a:ext cx="6324600" cy="1143000"/>
          </a:xfrm>
        </p:spPr>
        <p:txBody>
          <a:bodyPr/>
          <a:lstStyle/>
          <a:p>
            <a:pPr algn="ctr"/>
            <a:r>
              <a:rPr lang="en-US" sz="3200" smtClean="0">
                <a:ea typeface="Arial" pitchFamily="-65" charset="0"/>
                <a:cs typeface="Arial" pitchFamily="-65" charset="0"/>
              </a:rPr>
              <a:t>Step Four:  Provide Formative Assessment</a:t>
            </a:r>
            <a:br>
              <a:rPr lang="en-US" sz="3200" smtClean="0">
                <a:ea typeface="Arial" pitchFamily="-65" charset="0"/>
                <a:cs typeface="Arial" pitchFamily="-65" charset="0"/>
              </a:rPr>
            </a:br>
            <a:endParaRPr lang="en-US" sz="3200" smtClean="0">
              <a:ea typeface="Arial" pitchFamily="-65" charset="0"/>
              <a:cs typeface="Arial" pitchFamily="-65" charset="0"/>
            </a:endParaRPr>
          </a:p>
        </p:txBody>
      </p:sp>
      <p:pic>
        <p:nvPicPr>
          <p:cNvPr id="108547"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108548"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graphicFrame>
        <p:nvGraphicFramePr>
          <p:cNvPr id="98314" name="Group 10"/>
          <p:cNvGraphicFramePr>
            <a:graphicFrameLocks noGrp="1"/>
          </p:cNvGraphicFramePr>
          <p:nvPr/>
        </p:nvGraphicFramePr>
        <p:xfrm>
          <a:off x="304800" y="2362200"/>
          <a:ext cx="8839200" cy="3260726"/>
        </p:xfrm>
        <a:graphic>
          <a:graphicData uri="http://schemas.openxmlformats.org/drawingml/2006/table">
            <a:tbl>
              <a:tblPr/>
              <a:tblGrid>
                <a:gridCol w="4419600"/>
                <a:gridCol w="4419600"/>
              </a:tblGrid>
              <a:tr h="1963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w Cen MT" charset="-18"/>
                          <a:ea typeface="Arial" charset="0"/>
                          <a:cs typeface="Arial" charset="0"/>
                        </a:rPr>
                        <a:t>Hold each student accountable for using the word.  Provide feedback, as appropriate.  For example, ask each student to use the word to complete a task in which they write a complete sentence using the word.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w Cen MT" charset="-18"/>
                          <a:ea typeface="Arial" charset="0"/>
                          <a:cs typeface="Arial" charset="0"/>
                        </a:rPr>
                        <a:t>Task:  Write two complete sentences using the word </a:t>
                      </a:r>
                      <a:r>
                        <a:rPr kumimoji="0" lang="en-US" sz="2000" b="0" i="1" u="none" strike="noStrike" cap="none" normalizeH="0" baseline="0" smtClean="0">
                          <a:ln>
                            <a:noFill/>
                          </a:ln>
                          <a:solidFill>
                            <a:srgbClr val="000000"/>
                          </a:solidFill>
                          <a:effectLst/>
                          <a:latin typeface="Tw Cen MT" charset="-18"/>
                          <a:ea typeface="Arial" charset="0"/>
                          <a:cs typeface="Arial" charset="0"/>
                        </a:rPr>
                        <a:t>evaluate</a:t>
                      </a:r>
                      <a:r>
                        <a:rPr kumimoji="0" lang="en-US" sz="2000" b="0" i="0" u="none" strike="noStrike" cap="none" normalizeH="0" baseline="0" smtClean="0">
                          <a:ln>
                            <a:noFill/>
                          </a:ln>
                          <a:solidFill>
                            <a:srgbClr val="000000"/>
                          </a:solidFill>
                          <a:effectLst/>
                          <a:latin typeface="Tw Cen MT" charset="-18"/>
                          <a:ea typeface="Arial" charset="0"/>
                          <a:cs typeface="Arial" charset="0"/>
                        </a:rPr>
                        <a:t>.</a:t>
                      </a:r>
                      <a:endParaRPr kumimoji="0" lang="en-US" sz="2000" b="0" i="1" u="none" strike="noStrike" cap="none" normalizeH="0" baseline="0" smtClean="0">
                        <a:ln>
                          <a:noFill/>
                        </a:ln>
                        <a:solidFill>
                          <a:srgbClr val="000000"/>
                        </a:solidFill>
                        <a:effectLst/>
                        <a:latin typeface="Tw Cen MT" charset="-18"/>
                        <a:ea typeface="Arial" charset="0"/>
                        <a:cs typeface="Arial" charset="0"/>
                      </a:endParaRPr>
                    </a:p>
                  </a:txBody>
                  <a:tcPr horzOverflow="overflow">
                    <a:lnL>
                      <a:noFill/>
                    </a:lnL>
                    <a:lnR>
                      <a:noFill/>
                    </a:lnR>
                    <a:lnT>
                      <a:noFill/>
                    </a:lnT>
                    <a:lnB>
                      <a:noFill/>
                    </a:lnB>
                    <a:lnTlToBr>
                      <a:noFill/>
                    </a:lnTlToBr>
                    <a:lnBlToTr>
                      <a:noFill/>
                    </a:lnBlToTr>
                    <a:noFill/>
                  </a:tcPr>
                </a:tc>
              </a:tr>
              <a:tr h="1296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4800" y="304800"/>
            <a:ext cx="8534400" cy="685800"/>
          </a:xfrm>
        </p:spPr>
        <p:txBody>
          <a:bodyPr/>
          <a:lstStyle/>
          <a:p>
            <a:pPr algn="ctr"/>
            <a:r>
              <a:rPr lang="en-US" b="1" dirty="0" smtClean="0">
                <a:solidFill>
                  <a:srgbClr val="0070C0"/>
                </a:solidFill>
              </a:rPr>
              <a:t>Model of Academic Vocabulary Instruction</a:t>
            </a:r>
            <a:endParaRPr lang="en-US" b="1" dirty="0">
              <a:solidFill>
                <a:srgbClr val="0070C0"/>
              </a:solidFill>
            </a:endParaRPr>
          </a:p>
        </p:txBody>
      </p:sp>
      <p:sp>
        <p:nvSpPr>
          <p:cNvPr id="31747" name="Content Placeholder 2"/>
          <p:cNvSpPr>
            <a:spLocks noGrp="1"/>
          </p:cNvSpPr>
          <p:nvPr>
            <p:ph idx="1"/>
          </p:nvPr>
        </p:nvSpPr>
        <p:spPr>
          <a:xfrm>
            <a:off x="0" y="1981200"/>
            <a:ext cx="8458200" cy="4648200"/>
          </a:xfrm>
        </p:spPr>
        <p:txBody>
          <a:bodyPr/>
          <a:lstStyle/>
          <a:p>
            <a:pPr lvl="1">
              <a:buFont typeface="Wingdings" pitchFamily="-65" charset="2"/>
              <a:buChar char="ü"/>
            </a:pPr>
            <a:endParaRPr lang="en-US" dirty="0" smtClean="0"/>
          </a:p>
          <a:p>
            <a:pPr lvl="1">
              <a:buFont typeface="Wingdings 2" pitchFamily="-65" charset="2"/>
              <a:buNone/>
            </a:pPr>
            <a:endParaRPr lang="en-US" dirty="0" smtClean="0"/>
          </a:p>
          <a:p>
            <a:pPr lvl="1">
              <a:buFont typeface="Wingdings 2" pitchFamily="-65" charset="2"/>
              <a:buNone/>
            </a:pPr>
            <a:endParaRPr lang="en-US" sz="1600" dirty="0" smtClean="0"/>
          </a:p>
          <a:p>
            <a:pPr lvl="1">
              <a:buFont typeface="Wingdings 2" pitchFamily="-65" charset="2"/>
              <a:buNone/>
            </a:pPr>
            <a:endParaRPr lang="en-US" sz="1600" dirty="0" smtClean="0"/>
          </a:p>
          <a:p>
            <a:pPr lvl="1">
              <a:buFont typeface="Wingdings 2" pitchFamily="-65" charset="2"/>
              <a:buNone/>
            </a:pPr>
            <a:endParaRPr lang="en-US" sz="1600" dirty="0" smtClean="0"/>
          </a:p>
          <a:p>
            <a:pPr lvl="1">
              <a:buFont typeface="Wingdings 2" pitchFamily="-65" charset="2"/>
              <a:buNone/>
            </a:pPr>
            <a:endParaRPr lang="en-US" sz="1600" dirty="0" smtClean="0"/>
          </a:p>
          <a:p>
            <a:pPr lvl="1">
              <a:buFont typeface="Wingdings 2" pitchFamily="-65" charset="2"/>
              <a:buNone/>
            </a:pPr>
            <a:endParaRPr lang="en-US" sz="1600" dirty="0" smtClean="0"/>
          </a:p>
          <a:p>
            <a:pPr lvl="1">
              <a:buFont typeface="Wingdings 2" pitchFamily="-65" charset="2"/>
              <a:buNone/>
            </a:pPr>
            <a:endParaRPr lang="en-US" sz="1600" dirty="0" smtClean="0"/>
          </a:p>
          <a:p>
            <a:pPr lvl="1">
              <a:buFont typeface="Wingdings 2" pitchFamily="-65" charset="2"/>
              <a:buNone/>
            </a:pPr>
            <a:r>
              <a:rPr lang="en-US" sz="1600" dirty="0" smtClean="0"/>
              <a:t>preparation 	explicit </a:t>
            </a:r>
            <a:r>
              <a:rPr lang="en-US" sz="1600" dirty="0"/>
              <a:t>teaching</a:t>
            </a:r>
            <a:r>
              <a:rPr lang="en-US" sz="1600" dirty="0" smtClean="0"/>
              <a:t>	modeling 	     practicing	       applying        assessing</a:t>
            </a:r>
            <a:endParaRPr lang="en-US" sz="1600" dirty="0"/>
          </a:p>
        </p:txBody>
      </p:sp>
      <p:cxnSp>
        <p:nvCxnSpPr>
          <p:cNvPr id="7" name="Straight Connector 6"/>
          <p:cNvCxnSpPr/>
          <p:nvPr/>
        </p:nvCxnSpPr>
        <p:spPr>
          <a:xfrm flipV="1">
            <a:off x="0" y="3048000"/>
            <a:ext cx="8763000" cy="1752600"/>
          </a:xfrm>
          <a:prstGeom prst="line">
            <a:avLst/>
          </a:prstGeom>
          <a:ln w="16383"/>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830387" y="4646613"/>
            <a:ext cx="3048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354387" y="4418013"/>
            <a:ext cx="609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916487" y="4227513"/>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553994" y="4037806"/>
            <a:ext cx="1371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1753" name="TextBox 9"/>
          <p:cNvSpPr txBox="1">
            <a:spLocks noChangeArrowheads="1"/>
          </p:cNvSpPr>
          <p:nvPr/>
        </p:nvSpPr>
        <p:spPr bwMode="auto">
          <a:xfrm rot="-512462">
            <a:off x="333391" y="3792798"/>
            <a:ext cx="3048000" cy="338554"/>
          </a:xfrm>
          <a:prstGeom prst="rect">
            <a:avLst/>
          </a:prstGeom>
          <a:noFill/>
          <a:ln w="9525">
            <a:noFill/>
            <a:miter lim="800000"/>
            <a:headEnd/>
            <a:tailEnd/>
          </a:ln>
        </p:spPr>
        <p:txBody>
          <a:bodyPr wrap="square">
            <a:prstTxWarp prst="textNoShape">
              <a:avLst/>
            </a:prstTxWarp>
            <a:spAutoFit/>
          </a:bodyPr>
          <a:lstStyle/>
          <a:p>
            <a:r>
              <a:rPr lang="en-US" sz="1600" b="1" dirty="0"/>
              <a:t>Increasing Independence</a:t>
            </a:r>
          </a:p>
        </p:txBody>
      </p:sp>
      <p:cxnSp>
        <p:nvCxnSpPr>
          <p:cNvPr id="12" name="Straight Connector 11"/>
          <p:cNvCxnSpPr/>
          <p:nvPr/>
        </p:nvCxnSpPr>
        <p:spPr>
          <a:xfrm rot="5400000">
            <a:off x="7735094" y="3847306"/>
            <a:ext cx="1600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30188" y="4799014"/>
            <a:ext cx="152401" cy="31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143000" y="228600"/>
            <a:ext cx="6477000" cy="990600"/>
          </a:xfrm>
        </p:spPr>
        <p:txBody>
          <a:bodyPr/>
          <a:lstStyle/>
          <a:p>
            <a:r>
              <a:rPr lang="en-US" sz="3200" smtClean="0">
                <a:ea typeface="ＭＳ Ｐゴシック" pitchFamily="-65" charset="-128"/>
                <a:cs typeface="ＭＳ Ｐゴシック" pitchFamily="-65" charset="-128"/>
              </a:rPr>
              <a:t>What to do about Content Vocabulary </a:t>
            </a:r>
          </a:p>
        </p:txBody>
      </p:sp>
      <p:pic>
        <p:nvPicPr>
          <p:cNvPr id="110595" name="Picture 5"/>
          <p:cNvPicPr>
            <a:picLocks noChangeAspect="1" noChangeArrowheads="1"/>
          </p:cNvPicPr>
          <p:nvPr/>
        </p:nvPicPr>
        <p:blipFill>
          <a:blip r:embed="rId3"/>
          <a:srcRect/>
          <a:stretch>
            <a:fillRect/>
          </a:stretch>
        </p:blipFill>
        <p:spPr bwMode="auto">
          <a:xfrm>
            <a:off x="2262188" y="1752600"/>
            <a:ext cx="4595812" cy="4038600"/>
          </a:xfrm>
          <a:prstGeom prst="rect">
            <a:avLst/>
          </a:prstGeom>
          <a:noFill/>
          <a:ln w="9525">
            <a:noFill/>
            <a:miter lim="800000"/>
            <a:headEnd/>
            <a:tailEnd/>
          </a:ln>
        </p:spPr>
      </p:pic>
      <p:pic>
        <p:nvPicPr>
          <p:cNvPr id="110596"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110597" name="Picture 40" descr="CaMSP_Logo-v7_Color"/>
          <p:cNvPicPr>
            <a:picLocks noChangeAspect="1" noChangeArrowheads="1"/>
          </p:cNvPicPr>
          <p:nvPr/>
        </p:nvPicPr>
        <p:blipFill>
          <a:blip r:embed="rId5"/>
          <a:srcRect/>
          <a:stretch>
            <a:fillRect/>
          </a:stretch>
        </p:blipFill>
        <p:spPr bwMode="auto">
          <a:xfrm>
            <a:off x="7543800" y="304800"/>
            <a:ext cx="1295400" cy="854075"/>
          </a:xfrm>
          <a:prstGeom prst="rect">
            <a:avLst/>
          </a:prstGeom>
          <a:noFill/>
          <a:ln w="9525">
            <a:noFill/>
            <a:miter lim="800000"/>
            <a:headEnd/>
            <a:tailEnd/>
          </a:ln>
        </p:spPr>
      </p:pic>
      <p:sp>
        <p:nvSpPr>
          <p:cNvPr id="110598" name="TextBox 6"/>
          <p:cNvSpPr txBox="1">
            <a:spLocks noChangeArrowheads="1"/>
          </p:cNvSpPr>
          <p:nvPr/>
        </p:nvSpPr>
        <p:spPr bwMode="auto">
          <a:xfrm>
            <a:off x="457200" y="2286000"/>
            <a:ext cx="1811338" cy="579438"/>
          </a:xfrm>
          <a:prstGeom prst="rect">
            <a:avLst/>
          </a:prstGeom>
          <a:noFill/>
          <a:ln w="9525">
            <a:noFill/>
            <a:miter lim="800000"/>
            <a:headEnd/>
            <a:tailEnd/>
          </a:ln>
        </p:spPr>
        <p:txBody>
          <a:bodyPr wrap="none">
            <a:prstTxWarp prst="textNoShape">
              <a:avLst/>
            </a:prstTxWarp>
            <a:spAutoFit/>
          </a:bodyPr>
          <a:lstStyle/>
          <a:p>
            <a:r>
              <a:rPr lang="en-US" sz="3200" b="0">
                <a:latin typeface="Tw Cen MT" pitchFamily="-65" charset="-18"/>
              </a:rPr>
              <a:t>Parabola</a:t>
            </a:r>
          </a:p>
        </p:txBody>
      </p:sp>
      <p:sp>
        <p:nvSpPr>
          <p:cNvPr id="110599" name="TextBox 7"/>
          <p:cNvSpPr txBox="1">
            <a:spLocks noChangeArrowheads="1"/>
          </p:cNvSpPr>
          <p:nvPr/>
        </p:nvSpPr>
        <p:spPr bwMode="auto">
          <a:xfrm>
            <a:off x="457200" y="5195888"/>
            <a:ext cx="8382000" cy="1647825"/>
          </a:xfrm>
          <a:prstGeom prst="rect">
            <a:avLst/>
          </a:prstGeom>
          <a:noFill/>
          <a:ln w="9525">
            <a:noFill/>
            <a:miter lim="800000"/>
            <a:headEnd/>
            <a:tailEnd/>
          </a:ln>
        </p:spPr>
        <p:txBody>
          <a:bodyPr>
            <a:prstTxWarp prst="textNoShape">
              <a:avLst/>
            </a:prstTxWarp>
            <a:spAutoFit/>
          </a:bodyPr>
          <a:lstStyle/>
          <a:p>
            <a:r>
              <a:rPr lang="en-US" sz="2800" b="0">
                <a:latin typeface="Tw Cen MT" pitchFamily="-65" charset="-18"/>
              </a:rPr>
              <a:t>Teach it very carefully over days and weeks.  </a:t>
            </a:r>
          </a:p>
          <a:p>
            <a:r>
              <a:rPr lang="en-US" sz="2800" b="0">
                <a:latin typeface="Tw Cen MT" pitchFamily="-65" charset="-18"/>
              </a:rPr>
              <a:t>Whenever possible, use visuals to remind students of the meanings of new words</a:t>
            </a:r>
            <a:r>
              <a:rPr lang="en-US"/>
              <a:t>.</a:t>
            </a:r>
          </a:p>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12775" y="228600"/>
            <a:ext cx="8153400" cy="990600"/>
          </a:xfrm>
        </p:spPr>
        <p:txBody>
          <a:bodyPr/>
          <a:lstStyle/>
          <a:p>
            <a:r>
              <a:rPr lang="en-US">
                <a:ea typeface="ＭＳ Ｐゴシック" pitchFamily="-65" charset="-128"/>
                <a:cs typeface="ＭＳ Ｐゴシック" pitchFamily="-65" charset="-128"/>
              </a:rPr>
              <a:t>Use visuals.</a:t>
            </a:r>
          </a:p>
        </p:txBody>
      </p:sp>
      <p:pic>
        <p:nvPicPr>
          <p:cNvPr id="112643" name="Picture 4" descr="Fairball Telmo"/>
          <p:cNvPicPr>
            <a:picLocks noChangeAspect="1" noChangeArrowheads="1"/>
          </p:cNvPicPr>
          <p:nvPr/>
        </p:nvPicPr>
        <p:blipFill>
          <a:blip r:embed="rId3"/>
          <a:srcRect/>
          <a:stretch>
            <a:fillRect/>
          </a:stretch>
        </p:blipFill>
        <p:spPr bwMode="auto">
          <a:xfrm>
            <a:off x="1295400" y="1676400"/>
            <a:ext cx="6553200" cy="4914900"/>
          </a:xfrm>
          <a:prstGeom prst="rect">
            <a:avLst/>
          </a:prstGeom>
          <a:noFill/>
          <a:ln w="9525">
            <a:noFill/>
            <a:miter lim="800000"/>
            <a:headEnd/>
            <a:tailEnd/>
          </a:ln>
        </p:spPr>
      </p:pic>
      <p:sp>
        <p:nvSpPr>
          <p:cNvPr id="112644" name="Freeform 5"/>
          <p:cNvSpPr>
            <a:spLocks/>
          </p:cNvSpPr>
          <p:nvPr/>
        </p:nvSpPr>
        <p:spPr bwMode="auto">
          <a:xfrm>
            <a:off x="2590800" y="2590800"/>
            <a:ext cx="2338388" cy="2286000"/>
          </a:xfrm>
          <a:custGeom>
            <a:avLst/>
            <a:gdLst>
              <a:gd name="T0" fmla="*/ 2147483647 w 1425"/>
              <a:gd name="T1" fmla="*/ 2147483647 h 1455"/>
              <a:gd name="T2" fmla="*/ 2147483647 w 1425"/>
              <a:gd name="T3" fmla="*/ 2147483647 h 1455"/>
              <a:gd name="T4" fmla="*/ 2147483647 w 1425"/>
              <a:gd name="T5" fmla="*/ 2147483647 h 1455"/>
              <a:gd name="T6" fmla="*/ 2147483647 w 1425"/>
              <a:gd name="T7" fmla="*/ 2147483647 h 1455"/>
              <a:gd name="T8" fmla="*/ 2147483647 w 1425"/>
              <a:gd name="T9" fmla="*/ 2147483647 h 1455"/>
              <a:gd name="T10" fmla="*/ 2147483647 w 1425"/>
              <a:gd name="T11" fmla="*/ 2147483647 h 1455"/>
              <a:gd name="T12" fmla="*/ 2147483647 w 1425"/>
              <a:gd name="T13" fmla="*/ 2147483647 h 1455"/>
              <a:gd name="T14" fmla="*/ 2147483647 w 1425"/>
              <a:gd name="T15" fmla="*/ 2147483647 h 1455"/>
              <a:gd name="T16" fmla="*/ 0 w 1425"/>
              <a:gd name="T17" fmla="*/ 2147483647 h 14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5"/>
              <a:gd name="T28" fmla="*/ 0 h 1455"/>
              <a:gd name="T29" fmla="*/ 1425 w 1425"/>
              <a:gd name="T30" fmla="*/ 1455 h 14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5" h="1455">
                <a:moveTo>
                  <a:pt x="1425" y="1455"/>
                </a:moveTo>
                <a:cubicBezTo>
                  <a:pt x="1415" y="1357"/>
                  <a:pt x="1405" y="1047"/>
                  <a:pt x="1368" y="870"/>
                </a:cubicBezTo>
                <a:cubicBezTo>
                  <a:pt x="1331" y="693"/>
                  <a:pt x="1261" y="519"/>
                  <a:pt x="1206" y="393"/>
                </a:cubicBezTo>
                <a:cubicBezTo>
                  <a:pt x="1151" y="267"/>
                  <a:pt x="1101" y="177"/>
                  <a:pt x="1035" y="114"/>
                </a:cubicBezTo>
                <a:cubicBezTo>
                  <a:pt x="969" y="51"/>
                  <a:pt x="889" y="25"/>
                  <a:pt x="810" y="15"/>
                </a:cubicBezTo>
                <a:cubicBezTo>
                  <a:pt x="731" y="5"/>
                  <a:pt x="642" y="0"/>
                  <a:pt x="558" y="51"/>
                </a:cubicBezTo>
                <a:cubicBezTo>
                  <a:pt x="474" y="102"/>
                  <a:pt x="377" y="191"/>
                  <a:pt x="306" y="321"/>
                </a:cubicBezTo>
                <a:cubicBezTo>
                  <a:pt x="235" y="451"/>
                  <a:pt x="180" y="672"/>
                  <a:pt x="129" y="831"/>
                </a:cubicBezTo>
                <a:cubicBezTo>
                  <a:pt x="78" y="990"/>
                  <a:pt x="27" y="1183"/>
                  <a:pt x="0" y="1275"/>
                </a:cubicBezTo>
              </a:path>
            </a:pathLst>
          </a:custGeom>
          <a:noFill/>
          <a:ln w="38100">
            <a:solidFill>
              <a:srgbClr val="FF0000"/>
            </a:solidFill>
            <a:prstDash val="dash"/>
            <a:round/>
            <a:headEnd/>
            <a:tailEnd type="arrow" w="med" len="med"/>
          </a:ln>
        </p:spPr>
        <p:txBody>
          <a:bodyPr>
            <a:prstTxWarp prst="textNoShape">
              <a:avLst/>
            </a:prstTxWarp>
          </a:bodyPr>
          <a:lstStyle/>
          <a:p>
            <a:endParaRPr lang="en-US" sz="2400">
              <a:latin typeface="Times New Roman" pitchFamily="-65" charset="0"/>
              <a:ea typeface="ＭＳ Ｐゴシック" pitchFamily="-65" charset="-128"/>
              <a:cs typeface="ＭＳ Ｐゴシック" pitchFamily="-65" charset="-128"/>
            </a:endParaRPr>
          </a:p>
        </p:txBody>
      </p:sp>
      <p:sp>
        <p:nvSpPr>
          <p:cNvPr id="112645" name="Rectangle 7"/>
          <p:cNvSpPr>
            <a:spLocks noChangeArrowheads="1"/>
          </p:cNvSpPr>
          <p:nvPr/>
        </p:nvSpPr>
        <p:spPr bwMode="auto">
          <a:xfrm>
            <a:off x="3733800" y="76200"/>
            <a:ext cx="45720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omic Sans MS" pitchFamily="-65" charset="0"/>
              </a:rPr>
              <a:t>Parabolas are the shapes that define projectile motion (the path that a ball takes when it is hit or thrown into the air).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1000" y="304800"/>
            <a:ext cx="7620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omic Sans MS" pitchFamily="-65" charset="0"/>
                <a:ea typeface="ＭＳ Ｐゴシック" pitchFamily="-65" charset="-128"/>
                <a:cs typeface="ＭＳ Ｐゴシック" pitchFamily="-65" charset="-128"/>
              </a:rPr>
              <a:t>Parabolas show up in the architecture of bridges. </a:t>
            </a:r>
          </a:p>
        </p:txBody>
      </p:sp>
      <p:pic>
        <p:nvPicPr>
          <p:cNvPr id="5123" name="Picture 3" descr="Brooklynbridge"/>
          <p:cNvPicPr>
            <a:picLocks noChangeAspect="1" noChangeArrowheads="1"/>
          </p:cNvPicPr>
          <p:nvPr/>
        </p:nvPicPr>
        <p:blipFill>
          <a:blip r:embed="rId3"/>
          <a:srcRect/>
          <a:stretch>
            <a:fillRect/>
          </a:stretch>
        </p:blipFill>
        <p:spPr bwMode="auto">
          <a:xfrm>
            <a:off x="381000" y="914400"/>
            <a:ext cx="3352800" cy="2511425"/>
          </a:xfrm>
          <a:prstGeom prst="rect">
            <a:avLst/>
          </a:prstGeom>
          <a:noFill/>
          <a:ln w="9525">
            <a:noFill/>
            <a:miter lim="800000"/>
            <a:headEnd/>
            <a:tailEnd/>
          </a:ln>
        </p:spPr>
      </p:pic>
      <p:pic>
        <p:nvPicPr>
          <p:cNvPr id="5125" name="Picture 5" descr="GGbridge"/>
          <p:cNvPicPr>
            <a:picLocks noChangeAspect="1" noChangeArrowheads="1"/>
          </p:cNvPicPr>
          <p:nvPr/>
        </p:nvPicPr>
        <p:blipFill>
          <a:blip r:embed="rId4"/>
          <a:srcRect/>
          <a:stretch>
            <a:fillRect/>
          </a:stretch>
        </p:blipFill>
        <p:spPr bwMode="auto">
          <a:xfrm>
            <a:off x="4114800" y="838200"/>
            <a:ext cx="3937000" cy="2616200"/>
          </a:xfrm>
          <a:prstGeom prst="rect">
            <a:avLst/>
          </a:prstGeom>
          <a:noFill/>
          <a:ln w="9525">
            <a:noFill/>
            <a:miter lim="800000"/>
            <a:headEnd/>
            <a:tailEnd/>
          </a:ln>
        </p:spPr>
      </p:pic>
      <p:pic>
        <p:nvPicPr>
          <p:cNvPr id="5124" name="Picture 4" descr="jacquescartierbridge"/>
          <p:cNvPicPr>
            <a:picLocks noChangeAspect="1" noChangeArrowheads="1"/>
          </p:cNvPicPr>
          <p:nvPr/>
        </p:nvPicPr>
        <p:blipFill>
          <a:blip r:embed="rId5"/>
          <a:srcRect b="55408"/>
          <a:stretch>
            <a:fillRect/>
          </a:stretch>
        </p:blipFill>
        <p:spPr bwMode="auto">
          <a:xfrm>
            <a:off x="2438400" y="3505200"/>
            <a:ext cx="6429375" cy="1905000"/>
          </a:xfrm>
          <a:prstGeom prst="rect">
            <a:avLst/>
          </a:prstGeom>
          <a:noFill/>
          <a:ln w="9525">
            <a:noFill/>
            <a:miter lim="800000"/>
            <a:headEnd/>
            <a:tailEnd/>
          </a:ln>
        </p:spPr>
      </p:pic>
      <p:grpSp>
        <p:nvGrpSpPr>
          <p:cNvPr id="2" name="Group 9"/>
          <p:cNvGrpSpPr>
            <a:grpSpLocks/>
          </p:cNvGrpSpPr>
          <p:nvPr/>
        </p:nvGrpSpPr>
        <p:grpSpPr bwMode="auto">
          <a:xfrm>
            <a:off x="152400" y="4800600"/>
            <a:ext cx="2514600" cy="1855788"/>
            <a:chOff x="0" y="2880"/>
            <a:chExt cx="1632" cy="1265"/>
          </a:xfrm>
        </p:grpSpPr>
        <p:pic>
          <p:nvPicPr>
            <p:cNvPr id="114695" name="Picture 7" descr="jcbridge2"/>
            <p:cNvPicPr>
              <a:picLocks noChangeAspect="1" noChangeArrowheads="1"/>
            </p:cNvPicPr>
            <p:nvPr/>
          </p:nvPicPr>
          <p:blipFill>
            <a:blip r:embed="rId6"/>
            <a:srcRect/>
            <a:stretch>
              <a:fillRect/>
            </a:stretch>
          </p:blipFill>
          <p:spPr bwMode="auto">
            <a:xfrm>
              <a:off x="0" y="2928"/>
              <a:ext cx="1620" cy="1217"/>
            </a:xfrm>
            <a:prstGeom prst="rect">
              <a:avLst/>
            </a:prstGeom>
            <a:noFill/>
            <a:ln w="9525">
              <a:noFill/>
              <a:miter lim="800000"/>
              <a:headEnd/>
              <a:tailEnd/>
            </a:ln>
          </p:spPr>
        </p:pic>
        <p:sp>
          <p:nvSpPr>
            <p:cNvPr id="114696" name="Rectangle 8"/>
            <p:cNvSpPr>
              <a:spLocks noChangeArrowheads="1"/>
            </p:cNvSpPr>
            <p:nvPr/>
          </p:nvSpPr>
          <p:spPr bwMode="auto">
            <a:xfrm>
              <a:off x="816" y="2880"/>
              <a:ext cx="816" cy="144"/>
            </a:xfrm>
            <a:prstGeom prst="rect">
              <a:avLst/>
            </a:prstGeom>
            <a:solidFill>
              <a:schemeClr val="bg1"/>
            </a:solidFill>
            <a:ln w="9525">
              <a:noFill/>
              <a:miter lim="800000"/>
              <a:headEnd/>
              <a:tailEnd/>
            </a:ln>
          </p:spPr>
          <p:txBody>
            <a:bodyPr wrap="none" anchor="ctr">
              <a:prstTxWarp prst="textNoShape">
                <a:avLst/>
              </a:prstTxWarp>
            </a:bodyPr>
            <a:lstStyle/>
            <a:p>
              <a:endParaRPr lang="en-US">
                <a:ea typeface="ＭＳ Ｐゴシック" pitchFamily="-65" charset="-128"/>
                <a:cs typeface="ＭＳ Ｐゴシック" pitchFamily="-65"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wd">
                                    <p:tmPct val="100000"/>
                                  </p:iterate>
                                  <p:childTnLst>
                                    <p:set>
                                      <p:cBhvr>
                                        <p:cTn id="6" dur="1" fill="hold">
                                          <p:stCondLst>
                                            <p:cond delay="0"/>
                                          </p:stCondLst>
                                        </p:cTn>
                                        <p:tgtEl>
                                          <p:spTgt spid="5122"/>
                                        </p:tgtEl>
                                        <p:attrNameLst>
                                          <p:attrName>style.visibility</p:attrName>
                                        </p:attrNameLst>
                                      </p:cBhvr>
                                      <p:to>
                                        <p:strVal val="visible"/>
                                      </p:to>
                                    </p:set>
                                    <p:anim calcmode="lin" valueType="num">
                                      <p:cBhvr>
                                        <p:cTn id="7" dur="300" fill="hold"/>
                                        <p:tgtEl>
                                          <p:spTgt spid="5122"/>
                                        </p:tgtEl>
                                        <p:attrNameLst>
                                          <p:attrName>ppt_w</p:attrName>
                                        </p:attrNameLst>
                                      </p:cBhvr>
                                      <p:tavLst>
                                        <p:tav tm="0">
                                          <p:val>
                                            <p:fltVal val="0"/>
                                          </p:val>
                                        </p:tav>
                                        <p:tav tm="100000">
                                          <p:val>
                                            <p:strVal val="#ppt_w"/>
                                          </p:val>
                                        </p:tav>
                                      </p:tavLst>
                                    </p:anim>
                                    <p:anim calcmode="lin" valueType="num">
                                      <p:cBhvr>
                                        <p:cTn id="8" dur="300" fill="hold"/>
                                        <p:tgtEl>
                                          <p:spTgt spid="51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dissolve">
                                      <p:cBhvr>
                                        <p:cTn id="13" dur="500"/>
                                        <p:tgtEl>
                                          <p:spTgt spid="51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125"/>
                                        </p:tgtEl>
                                        <p:attrNameLst>
                                          <p:attrName>style.visibility</p:attrName>
                                        </p:attrNameLst>
                                      </p:cBhvr>
                                      <p:to>
                                        <p:strVal val="visible"/>
                                      </p:to>
                                    </p:set>
                                    <p:animEffect transition="in" filter="dissolve">
                                      <p:cBhvr>
                                        <p:cTn id="18" dur="500"/>
                                        <p:tgtEl>
                                          <p:spTgt spid="51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dissolve">
                                      <p:cBhvr>
                                        <p:cTn id="23" dur="500"/>
                                        <p:tgtEl>
                                          <p:spTgt spid="51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09600" y="152400"/>
            <a:ext cx="8153400" cy="990600"/>
          </a:xfrm>
        </p:spPr>
        <p:txBody>
          <a:bodyPr/>
          <a:lstStyle/>
          <a:p>
            <a:r>
              <a:rPr lang="en-US" dirty="0" smtClean="0">
                <a:ea typeface="ＭＳ Ｐゴシック" pitchFamily="-65" charset="-128"/>
                <a:cs typeface="ＭＳ Ｐゴシック" pitchFamily="-65" charset="-128"/>
              </a:rPr>
              <a:t>Teaching Language Functions</a:t>
            </a:r>
          </a:p>
        </p:txBody>
      </p:sp>
      <p:pic>
        <p:nvPicPr>
          <p:cNvPr id="57347" name="Content Placeholder 3"/>
          <p:cNvPicPr>
            <a:picLocks noGrp="1" noChangeAspect="1"/>
          </p:cNvPicPr>
          <p:nvPr>
            <p:ph sz="quarter" idx="1"/>
          </p:nvPr>
        </p:nvPicPr>
        <p:blipFill>
          <a:blip r:embed="rId3"/>
          <a:srcRect t="13405" b="13405"/>
          <a:stretch>
            <a:fillRect/>
          </a:stretch>
        </p:blipFill>
        <p:spPr>
          <a:xfrm>
            <a:off x="612775" y="1600200"/>
            <a:ext cx="8153400" cy="44958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Language Demands from the Common Core State Standards</a:t>
            </a:r>
            <a:endParaRPr lang="en-US" b="1" dirty="0"/>
          </a:p>
        </p:txBody>
      </p:sp>
      <p:sp>
        <p:nvSpPr>
          <p:cNvPr id="3" name="Content Placeholder 2"/>
          <p:cNvSpPr>
            <a:spLocks noGrp="1"/>
          </p:cNvSpPr>
          <p:nvPr>
            <p:ph idx="1"/>
          </p:nvPr>
        </p:nvSpPr>
        <p:spPr>
          <a:xfrm>
            <a:off x="457200" y="2311401"/>
            <a:ext cx="8229600" cy="2209800"/>
          </a:xfrm>
        </p:spPr>
        <p:txBody>
          <a:bodyPr/>
          <a:lstStyle/>
          <a:p>
            <a:pPr marL="0" indent="0" algn="ctr">
              <a:buNone/>
            </a:pPr>
            <a:r>
              <a:rPr lang="en-US" sz="2800" dirty="0" smtClean="0"/>
              <a:t>The Common Core State Standards set high expectations for all students to participate in academic discourse across the disciplines.</a:t>
            </a:r>
          </a:p>
        </p:txBody>
      </p:sp>
      <p:sp>
        <p:nvSpPr>
          <p:cNvPr id="5" name="Slide Number Placeholder 4"/>
          <p:cNvSpPr>
            <a:spLocks noGrp="1"/>
          </p:cNvSpPr>
          <p:nvPr>
            <p:ph type="sldNum" sz="quarter" idx="12"/>
          </p:nvPr>
        </p:nvSpPr>
        <p:spPr/>
        <p:txBody>
          <a:bodyPr>
            <a:normAutofit fontScale="85000" lnSpcReduction="20000"/>
          </a:bodyPr>
          <a:lstStyle/>
          <a:p>
            <a:fld id="{29B526EF-E695-5D4B-9A9C-8C6AC1967004}" type="slidenum">
              <a:rPr lang="en-US" smtClean="0"/>
              <a:pPr/>
              <a:t>66</a:t>
            </a:fld>
            <a:endParaRPr lang="en-US" dirty="0"/>
          </a:p>
        </p:txBody>
      </p:sp>
    </p:spTree>
    <p:extLst>
      <p:ext uri="{BB962C8B-B14F-4D97-AF65-F5344CB8AC3E}">
        <p14:creationId xmlns:p14="http://schemas.microsoft.com/office/powerpoint/2010/main" val="29610178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95445238199413807jean_victor_balin_arrow_blue_right.svg.med.png"/>
          <p:cNvPicPr>
            <a:picLocks noChangeAspect="1"/>
          </p:cNvPicPr>
          <p:nvPr/>
        </p:nvPicPr>
        <p:blipFill>
          <a:blip r:embed="rId3">
            <a:alphaModFix amt="44000"/>
            <a:extLst>
              <a:ext uri="{28A0092B-C50C-407E-A947-70E740481C1C}">
                <a14:useLocalDpi xmlns:a14="http://schemas.microsoft.com/office/drawing/2010/main" val="0"/>
              </a:ext>
            </a:extLst>
          </a:blip>
          <a:stretch>
            <a:fillRect/>
          </a:stretch>
        </p:blipFill>
        <p:spPr>
          <a:xfrm>
            <a:off x="2432439" y="1275778"/>
            <a:ext cx="4636885" cy="4389586"/>
          </a:xfrm>
          <a:prstGeom prst="rect">
            <a:avLst/>
          </a:prstGeom>
        </p:spPr>
      </p:pic>
      <p:sp>
        <p:nvSpPr>
          <p:cNvPr id="12290" name="Rectangle 1"/>
          <p:cNvSpPr>
            <a:spLocks noGrp="1" noChangeArrowheads="1"/>
          </p:cNvSpPr>
          <p:nvPr>
            <p:ph type="title" idx="4294967295"/>
          </p:nvPr>
        </p:nvSpPr>
        <p:spPr>
          <a:xfrm>
            <a:off x="459644" y="248185"/>
            <a:ext cx="8243888" cy="890557"/>
          </a:xfrm>
        </p:spPr>
        <p:txBody>
          <a:bodyPr rIns="132080"/>
          <a:lstStyle/>
          <a:p>
            <a:pPr algn="ctr" eaLnBrk="1" hangingPunct="1"/>
            <a:r>
              <a:rPr lang="en-US" sz="4000" b="1" dirty="0">
                <a:solidFill>
                  <a:srgbClr val="C00000"/>
                </a:solidFill>
                <a:latin typeface="Century Gothic" pitchFamily="34" charset="0"/>
                <a:ea typeface="ＭＳ Ｐゴシック" charset="0"/>
                <a:cs typeface="ＭＳ Ｐゴシック" charset="0"/>
                <a:sym typeface="Arial" charset="0"/>
              </a:rPr>
              <a:t>Key </a:t>
            </a:r>
            <a:r>
              <a:rPr lang="en-US" sz="4000" b="1" dirty="0" smtClean="0">
                <a:solidFill>
                  <a:srgbClr val="C00000"/>
                </a:solidFill>
                <a:latin typeface="Century Gothic" pitchFamily="34" charset="0"/>
                <a:ea typeface="ＭＳ Ｐゴシック" charset="0"/>
                <a:cs typeface="ＭＳ Ｐゴシック" charset="0"/>
              </a:rPr>
              <a:t>Shift</a:t>
            </a:r>
            <a:endParaRPr lang="en-US" sz="4000" b="1" dirty="0">
              <a:solidFill>
                <a:srgbClr val="C00000"/>
              </a:solidFill>
              <a:latin typeface="Century Gothic" pitchFamily="34" charset="0"/>
              <a:ea typeface="ＭＳ Ｐゴシック" charset="0"/>
              <a:cs typeface="ＭＳ Ｐゴシック" charset="0"/>
              <a:sym typeface="Arial" charset="0"/>
            </a:endParaRPr>
          </a:p>
        </p:txBody>
      </p:sp>
      <p:graphicFrame>
        <p:nvGraphicFramePr>
          <p:cNvPr id="30722" name="Group 2"/>
          <p:cNvGraphicFramePr>
            <a:graphicFrameLocks noGrp="1"/>
          </p:cNvGraphicFramePr>
          <p:nvPr>
            <p:extLst>
              <p:ext uri="{D42A27DB-BD31-4B8C-83A1-F6EECF244321}">
                <p14:modId xmlns:p14="http://schemas.microsoft.com/office/powerpoint/2010/main" val="1997696822"/>
              </p:ext>
            </p:extLst>
          </p:nvPr>
        </p:nvGraphicFramePr>
        <p:xfrm>
          <a:off x="228600" y="1138742"/>
          <a:ext cx="8763537" cy="5441642"/>
        </p:xfrm>
        <a:graphic>
          <a:graphicData uri="http://schemas.openxmlformats.org/drawingml/2006/table">
            <a:tbl>
              <a:tblPr/>
              <a:tblGrid>
                <a:gridCol w="3169789"/>
                <a:gridCol w="372917"/>
                <a:gridCol w="5220831"/>
              </a:tblGrid>
              <a:tr h="717188">
                <a:tc>
                  <a:txBody>
                    <a:bodyPr/>
                    <a:lstStyle/>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 CA Math Standards</a:t>
                      </a:r>
                    </a:p>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From… </a:t>
                      </a:r>
                      <a:endParaRPr kumimoji="0" lang="en-US" sz="2000" b="1" i="1" u="none" strike="noStrike" cap="none" normalizeH="0" baseline="0" dirty="0">
                        <a:ln>
                          <a:noFill/>
                        </a:ln>
                        <a:solidFill>
                          <a:srgbClr val="660066"/>
                        </a:solidFill>
                        <a:effectLst/>
                        <a:latin typeface="Century Gothic" pitchFamily="34" charset="0"/>
                        <a:ea typeface="ヒラギノ角ゴ ProN W3" charset="0"/>
                        <a:cs typeface="ヒラギノ角ゴ ProN W3" charset="0"/>
                        <a:sym typeface="Arial Bold" charset="0"/>
                      </a:endParaRPr>
                    </a:p>
                  </a:txBody>
                  <a:tcPr marL="0" marR="0" marT="0" marB="0" horzOverflow="overflow">
                    <a:lnL>
                      <a:noFill/>
                    </a:lnL>
                    <a:lnR>
                      <a:noFill/>
                    </a:lnR>
                    <a:lnT>
                      <a:noFill/>
                    </a:lnT>
                    <a:lnB>
                      <a:noFill/>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1" i="1" u="none" strike="noStrike" cap="none" normalizeH="0" baseline="0" dirty="0">
                        <a:ln>
                          <a:noFill/>
                        </a:ln>
                        <a:solidFill>
                          <a:srgbClr val="660066"/>
                        </a:solidFill>
                        <a:effectLst/>
                        <a:latin typeface="Century Gothic" pitchFamily="34" charset="0"/>
                        <a:ea typeface="ヒラギノ角ゴ ProN W3" charset="0"/>
                        <a:cs typeface="ヒラギノ角ゴ ProN W3" charset="0"/>
                        <a:sym typeface="Wingdings" charset="0"/>
                      </a:endParaRPr>
                    </a:p>
                  </a:txBody>
                  <a:tcPr marL="0" marR="0" marT="0" marB="0" horzOverflow="overflow">
                    <a:lnL>
                      <a:noFill/>
                    </a:lnL>
                    <a:lnR>
                      <a:noFill/>
                    </a:lnR>
                    <a:lnT>
                      <a:noFill/>
                    </a:lnT>
                    <a:lnB>
                      <a:noFill/>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Common Core Standards</a:t>
                      </a:r>
                    </a:p>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To…</a:t>
                      </a:r>
                      <a:endParaRPr kumimoji="0" lang="en-US" sz="2000" b="1" i="1" u="none" strike="noStrike" cap="none" normalizeH="0" baseline="0" dirty="0">
                        <a:ln>
                          <a:noFill/>
                        </a:ln>
                        <a:solidFill>
                          <a:srgbClr val="660066"/>
                        </a:solidFill>
                        <a:effectLst/>
                        <a:latin typeface="Century Gothic" pitchFamily="34" charset="0"/>
                        <a:ea typeface="ヒラギノ角ゴ ProN W3" charset="0"/>
                        <a:cs typeface="ヒラギノ角ゴ ProN W3" charset="0"/>
                        <a:sym typeface="Arial Bold" charset="0"/>
                      </a:endParaRPr>
                    </a:p>
                  </a:txBody>
                  <a:tcPr marL="0" marR="0" marT="0" marB="0" horzOverflow="overflow">
                    <a:lnL>
                      <a:noFill/>
                    </a:lnL>
                    <a:lnR>
                      <a:noFill/>
                    </a:lnR>
                    <a:lnT>
                      <a:noFill/>
                    </a:lnT>
                    <a:lnB>
                      <a:noFill/>
                    </a:lnB>
                    <a:lnTlToBr>
                      <a:noFill/>
                    </a:lnTlToBr>
                    <a:lnBlToTr>
                      <a:noFill/>
                    </a:lnBlToTr>
                    <a:noFill/>
                  </a:tcPr>
                </a:tc>
              </a:tr>
              <a:tr h="1206557">
                <a:tc>
                  <a:txBody>
                    <a:bodyPr/>
                    <a:lstStyle/>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Using </a:t>
                      </a:r>
                      <a:r>
                        <a:rPr kumimoji="0" lang="en-US" sz="2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language functions </a:t>
                      </a: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to communicate ideas, analyze them with evidence, and justify reasoning was not emphasized much.</a:t>
                      </a:r>
                      <a:endParaRPr kumimoji="0" lang="en-US" sz="2800" b="0" i="0" u="none" strike="noStrike" cap="none" normalizeH="0" baseline="0" dirty="0" smtClean="0">
                        <a:ln>
                          <a:noFill/>
                        </a:ln>
                        <a:solidFill>
                          <a:srgbClr val="000000"/>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0" i="0" u="none" strike="noStrike" cap="none" normalizeH="0" baseline="0" dirty="0">
                        <a:ln>
                          <a:noFill/>
                        </a:ln>
                        <a:solidFill>
                          <a:schemeClr val="tx1"/>
                        </a:solidFill>
                        <a:effectLst/>
                        <a:latin typeface="Century Gothic" pitchFamily="34" charset="0"/>
                        <a:ea typeface="ヒラギノ角ゴ ProN W3" charset="0"/>
                        <a:cs typeface="ヒラギノ角ゴ ProN W3" charset="0"/>
                        <a:sym typeface="Arial" charset="0"/>
                      </a:endParaRPr>
                    </a:p>
                  </a:txBody>
                  <a:tcPr marL="88900" marR="88900" marT="88927" marB="88927" horzOverflow="overflow">
                    <a:lnL>
                      <a:noFill/>
                    </a:lnL>
                    <a:lnR>
                      <a:noFill/>
                    </a:lnR>
                    <a:lnT>
                      <a:noFill/>
                    </a:lnT>
                    <a:lnB>
                      <a:noFill/>
                    </a:lnB>
                    <a:lnTlToBr>
                      <a:noFill/>
                    </a:lnTlToBr>
                    <a:lnBlToTr>
                      <a:noFill/>
                    </a:lnBlToTr>
                    <a:noFill/>
                  </a:tcPr>
                </a:tc>
                <a:tc>
                  <a:txBody>
                    <a:bodyPr/>
                    <a:lstStyle/>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rPr>
                        <a:t></a:t>
                      </a: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0" i="0" u="none" strike="noStrike" cap="none" normalizeH="0" baseline="0" dirty="0">
                        <a:ln>
                          <a:noFill/>
                        </a:ln>
                        <a:solidFill>
                          <a:schemeClr val="tx1"/>
                        </a:solidFill>
                        <a:effectLst/>
                        <a:latin typeface="Century Gothic" pitchFamily="34" charset="0"/>
                        <a:ea typeface="ヒラギノ角ゴ ProN W3" charset="0"/>
                        <a:cs typeface="ヒラギノ角ゴ ProN W3" charset="0"/>
                        <a:sym typeface="Wingdings" charset="0"/>
                      </a:endParaRPr>
                    </a:p>
                  </a:txBody>
                  <a:tcPr marL="88900" marR="88900" marT="88927" marB="88927" horzOverflow="overflow">
                    <a:lnL>
                      <a:noFill/>
                    </a:lnL>
                    <a:lnR>
                      <a:noFill/>
                    </a:lnR>
                    <a:lnT>
                      <a:noFill/>
                    </a:lnT>
                    <a:lnB>
                      <a:noFill/>
                    </a:lnB>
                    <a:lnTlToBr>
                      <a:noFill/>
                    </a:lnTlToBr>
                    <a:lnBlToTr>
                      <a:noFill/>
                    </a:lnBlToTr>
                    <a:noFill/>
                  </a:tcPr>
                </a:tc>
                <a:tc>
                  <a:txBody>
                    <a:bodyPr/>
                    <a:lstStyle/>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Using </a:t>
                      </a:r>
                      <a:r>
                        <a:rPr kumimoji="0" lang="en-US" sz="2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language functions </a:t>
                      </a: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to communicate ideas, analyze them with evidence, and justify reasoning is greatly emphasized; </a:t>
                      </a: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Students are held accountable for their ability to use </a:t>
                      </a:r>
                      <a:r>
                        <a:rPr kumimoji="0" lang="en-US" sz="2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language functions</a:t>
                      </a: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a:t>
                      </a:r>
                      <a:endParaRPr kumimoji="0" lang="en-US" sz="2800" b="0" i="0" u="none" strike="noStrike" cap="none" normalizeH="0" baseline="0" dirty="0" smtClean="0">
                        <a:ln>
                          <a:noFill/>
                        </a:ln>
                        <a:solidFill>
                          <a:srgbClr val="000000"/>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1" i="0" u="none" strike="noStrike" cap="none" normalizeH="0" baseline="0" dirty="0">
                        <a:ln>
                          <a:noFill/>
                        </a:ln>
                        <a:solidFill>
                          <a:schemeClr val="tx1"/>
                        </a:solidFill>
                        <a:effectLst/>
                        <a:latin typeface="Century Gothic" pitchFamily="34" charset="0"/>
                        <a:ea typeface="ヒラギノ角ゴ ProN W3" charset="0"/>
                        <a:cs typeface="ヒラギノ角ゴ ProN W3" charset="0"/>
                        <a:sym typeface="Arial" charset="0"/>
                      </a:endParaRPr>
                    </a:p>
                  </a:txBody>
                  <a:tcPr marL="88900" marR="88900" marT="88927" marB="88927" horzOverflow="overflow">
                    <a:lnL>
                      <a:noFill/>
                    </a:lnL>
                    <a:lnR>
                      <a:noFill/>
                    </a:lnR>
                    <a:lnT>
                      <a:noFill/>
                    </a:lnT>
                    <a:lnB>
                      <a:noFill/>
                    </a:lnB>
                    <a:lnTlToBr>
                      <a:noFill/>
                    </a:lnTlToBr>
                    <a:lnBlToTr>
                      <a:noFill/>
                    </a:lnBlToTr>
                    <a:noFill/>
                  </a:tcPr>
                </a:tc>
              </a:tr>
            </a:tbl>
          </a:graphicData>
        </a:graphic>
      </p:graphicFrame>
      <p:sp>
        <p:nvSpPr>
          <p:cNvPr id="7" name="TextBox 6"/>
          <p:cNvSpPr txBox="1"/>
          <p:nvPr/>
        </p:nvSpPr>
        <p:spPr>
          <a:xfrm>
            <a:off x="3288003" y="6206945"/>
            <a:ext cx="2587171" cy="400110"/>
          </a:xfrm>
          <a:prstGeom prst="rect">
            <a:avLst/>
          </a:prstGeom>
          <a:noFill/>
        </p:spPr>
        <p:txBody>
          <a:bodyPr wrap="square" rtlCol="0">
            <a:spAutoFit/>
          </a:bodyPr>
          <a:lstStyle/>
          <a:p>
            <a:pPr algn="ctr"/>
            <a:r>
              <a:rPr lang="en-US" sz="2000" dirty="0" smtClean="0">
                <a:solidFill>
                  <a:schemeClr val="bg1"/>
                </a:solidFill>
                <a:latin typeface="Arial"/>
                <a:cs typeface="Arial"/>
              </a:rPr>
              <a:t>Spycher, 2012</a:t>
            </a:r>
          </a:p>
        </p:txBody>
      </p:sp>
      <p:sp>
        <p:nvSpPr>
          <p:cNvPr id="2" name="Slide Number Placeholder 1"/>
          <p:cNvSpPr>
            <a:spLocks noGrp="1"/>
          </p:cNvSpPr>
          <p:nvPr>
            <p:ph type="sldNum" sz="quarter" idx="12"/>
          </p:nvPr>
        </p:nvSpPr>
        <p:spPr/>
        <p:txBody>
          <a:bodyPr/>
          <a:lstStyle/>
          <a:p>
            <a:fld id="{29B526EF-E695-5D4B-9A9C-8C6AC1967004}" type="slidenum">
              <a:rPr lang="en-US" smtClean="0"/>
              <a:pPr/>
              <a:t>67</a:t>
            </a:fld>
            <a:endParaRPr lang="en-US" dirty="0"/>
          </a:p>
        </p:txBody>
      </p:sp>
    </p:spTree>
    <p:extLst>
      <p:ext uri="{BB962C8B-B14F-4D97-AF65-F5344CB8AC3E}">
        <p14:creationId xmlns:p14="http://schemas.microsoft.com/office/powerpoint/2010/main" val="208690794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153400" cy="990600"/>
          </a:xfrm>
        </p:spPr>
        <p:txBody>
          <a:bodyPr/>
          <a:lstStyle/>
          <a:p>
            <a:r>
              <a:rPr lang="en-US" dirty="0" smtClean="0"/>
              <a:t>Function:  A word with multiple meanings!</a:t>
            </a:r>
            <a:endParaRPr lang="en-US" dirty="0"/>
          </a:p>
        </p:txBody>
      </p:sp>
      <p:sp>
        <p:nvSpPr>
          <p:cNvPr id="3" name="Content Placeholder 2"/>
          <p:cNvSpPr>
            <a:spLocks noGrp="1"/>
          </p:cNvSpPr>
          <p:nvPr>
            <p:ph sz="quarter" idx="1"/>
          </p:nvPr>
        </p:nvSpPr>
        <p:spPr/>
        <p:txBody>
          <a:bodyPr/>
          <a:lstStyle/>
          <a:p>
            <a:r>
              <a:rPr lang="en-US" dirty="0" smtClean="0">
                <a:solidFill>
                  <a:srgbClr val="FF0000"/>
                </a:solidFill>
              </a:rPr>
              <a:t>Language Function</a:t>
            </a:r>
            <a:r>
              <a:rPr lang="en-US" dirty="0" smtClean="0"/>
              <a:t>:  What students do with language</a:t>
            </a:r>
          </a:p>
          <a:p>
            <a:r>
              <a:rPr lang="en-US" dirty="0" smtClean="0"/>
              <a:t>Examples:</a:t>
            </a:r>
          </a:p>
          <a:p>
            <a:pPr>
              <a:buNone/>
            </a:pPr>
            <a:r>
              <a:rPr lang="en-US" dirty="0" smtClean="0"/>
              <a:t>	•   making a claim, </a:t>
            </a:r>
          </a:p>
          <a:p>
            <a:pPr>
              <a:buNone/>
            </a:pPr>
            <a:r>
              <a:rPr lang="en-US" dirty="0" smtClean="0"/>
              <a:t>	•   justifying an answer, </a:t>
            </a:r>
          </a:p>
          <a:p>
            <a:pPr>
              <a:buNone/>
            </a:pPr>
            <a:r>
              <a:rPr lang="en-US" dirty="0" smtClean="0"/>
              <a:t>	•   comparing, </a:t>
            </a:r>
          </a:p>
          <a:p>
            <a:pPr>
              <a:buNone/>
            </a:pPr>
            <a:r>
              <a:rPr lang="en-US" dirty="0" smtClean="0"/>
              <a:t>	•   giving directions, </a:t>
            </a:r>
          </a:p>
          <a:p>
            <a:pPr>
              <a:buNone/>
            </a:pPr>
            <a:r>
              <a:rPr lang="en-US" dirty="0" smtClean="0"/>
              <a:t>	•   defending a position </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219200" y="76200"/>
            <a:ext cx="7924800" cy="1143000"/>
          </a:xfrm>
        </p:spPr>
        <p:txBody>
          <a:bodyPr/>
          <a:lstStyle/>
          <a:p>
            <a:pPr algn="ctr"/>
            <a:r>
              <a:rPr lang="en-US" sz="3200" dirty="0" smtClean="0">
                <a:latin typeface="Helvetica" pitchFamily="-65" charset="0"/>
                <a:ea typeface="Helvetica" pitchFamily="-65" charset="0"/>
                <a:cs typeface="Helvetica" pitchFamily="-65" charset="0"/>
              </a:rPr>
              <a:t>Language Functions</a:t>
            </a:r>
            <a:endParaRPr lang="en-US" sz="3200" dirty="0">
              <a:latin typeface="Helvetica" pitchFamily="-65" charset="0"/>
              <a:ea typeface="Helvetica" pitchFamily="-65" charset="0"/>
              <a:cs typeface="Helvetica" pitchFamily="-65" charset="0"/>
            </a:endParaRPr>
          </a:p>
        </p:txBody>
      </p:sp>
      <p:graphicFrame>
        <p:nvGraphicFramePr>
          <p:cNvPr id="5" name="Table 4"/>
          <p:cNvGraphicFramePr>
            <a:graphicFrameLocks noGrp="1"/>
          </p:cNvGraphicFramePr>
          <p:nvPr/>
        </p:nvGraphicFramePr>
        <p:xfrm>
          <a:off x="457200" y="1295400"/>
          <a:ext cx="8001000" cy="4196080"/>
        </p:xfrm>
        <a:graphic>
          <a:graphicData uri="http://schemas.openxmlformats.org/drawingml/2006/table">
            <a:tbl>
              <a:tblPr/>
              <a:tblGrid>
                <a:gridCol w="3886200"/>
                <a:gridCol w="4114800"/>
              </a:tblGrid>
              <a:tr h="52546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Arial" charset="0"/>
                          <a:ea typeface="ＭＳ Ｐゴシック" charset="-128"/>
                          <a:cs typeface="ＭＳ Ｐゴシック" charset="-128"/>
                        </a:rPr>
                        <a:t>Additional Examples</a:t>
                      </a:r>
                      <a:endParaRPr kumimoji="0" lang="en-US" sz="3200" b="1" i="0" u="none" strike="noStrike" cap="none" normalizeH="0" baseline="0" dirty="0">
                        <a:ln>
                          <a:noFill/>
                        </a:ln>
                        <a:solidFill>
                          <a:schemeClr val="bg1"/>
                        </a:solidFill>
                        <a:effectLst/>
                        <a:latin typeface="Helvetica" charset="0"/>
                        <a:ea typeface="Helvetica" charset="0"/>
                        <a:cs typeface="Helvetica"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endParaRPr lang="en-US"/>
                    </a:p>
                  </a:txBody>
                  <a:tcPr/>
                </a:tc>
              </a:tr>
              <a:tr h="412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rPr>
                        <a:t>Prediction </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128"/>
                          <a:cs typeface="ＭＳ Ｐゴシック" charset="-128"/>
                        </a:rPr>
                        <a:t>Analysis </a:t>
                      </a: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rPr>
                        <a:t>Identification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Classification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2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Interpretation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Comparison/Contrast</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Explanation</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Definition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128"/>
                          <a:cs typeface="ＭＳ Ｐゴシック" charset="-128"/>
                        </a:rPr>
                        <a:t>Description </a:t>
                      </a:r>
                      <a:endPar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Inference/hypothesis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Arial" charset="0"/>
                          <a:ea typeface="ＭＳ Ｐゴシック" charset="-128"/>
                          <a:cs typeface="ＭＳ Ｐゴシック" charset="-128"/>
                        </a:rPr>
                        <a:t>Retelling</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128"/>
                          <a:cs typeface="ＭＳ Ｐゴシック" charset="-128"/>
                        </a:rPr>
                        <a:t>Summarization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219200" y="228600"/>
            <a:ext cx="6248400" cy="990600"/>
          </a:xfrm>
        </p:spPr>
        <p:txBody>
          <a:bodyPr/>
          <a:lstStyle/>
          <a:p>
            <a:pPr algn="ctr"/>
            <a:r>
              <a:rPr lang="en-US">
                <a:ea typeface="ＭＳ Ｐゴシック" pitchFamily="-65" charset="-128"/>
                <a:cs typeface="ＭＳ Ｐゴシック" pitchFamily="-65" charset="-128"/>
              </a:rPr>
              <a:t>Session Objectives</a:t>
            </a:r>
          </a:p>
        </p:txBody>
      </p:sp>
      <p:sp>
        <p:nvSpPr>
          <p:cNvPr id="26627" name="Content Placeholder 2"/>
          <p:cNvSpPr>
            <a:spLocks noGrp="1"/>
          </p:cNvSpPr>
          <p:nvPr>
            <p:ph sz="quarter" idx="1"/>
          </p:nvPr>
        </p:nvSpPr>
        <p:spPr>
          <a:xfrm>
            <a:off x="612775" y="1600200"/>
            <a:ext cx="8153400" cy="4495800"/>
          </a:xfrm>
        </p:spPr>
        <p:txBody>
          <a:bodyPr/>
          <a:lstStyle/>
          <a:p>
            <a:pPr marL="0" indent="0">
              <a:buFont typeface="Wingdings" pitchFamily="-65" charset="2"/>
              <a:buNone/>
            </a:pPr>
            <a:r>
              <a:rPr lang="en-US" b="1" dirty="0">
                <a:solidFill>
                  <a:schemeClr val="accent1"/>
                </a:solidFill>
                <a:ea typeface="ＭＳ Ｐゴシック" pitchFamily="-65" charset="-128"/>
                <a:cs typeface="ＭＳ Ｐゴシック" pitchFamily="-65" charset="-128"/>
              </a:rPr>
              <a:t>In this session, we will</a:t>
            </a:r>
            <a:r>
              <a:rPr lang="en-US" b="1" dirty="0" smtClean="0">
                <a:solidFill>
                  <a:schemeClr val="accent1"/>
                </a:solidFill>
                <a:ea typeface="ＭＳ Ｐゴシック" pitchFamily="-65" charset="-128"/>
                <a:cs typeface="ＭＳ Ｐゴシック" pitchFamily="-65" charset="-128"/>
              </a:rPr>
              <a:t> delve deeper into:</a:t>
            </a:r>
            <a:endParaRPr lang="en-US" b="1" dirty="0">
              <a:solidFill>
                <a:schemeClr val="accent1"/>
              </a:solidFill>
              <a:ea typeface="ＭＳ Ｐゴシック" pitchFamily="-65" charset="-128"/>
              <a:cs typeface="ＭＳ Ｐゴシック" pitchFamily="-65" charset="-128"/>
            </a:endParaRPr>
          </a:p>
          <a:p>
            <a:pPr marL="0" indent="0">
              <a:buFont typeface="Tw Cen MT" pitchFamily="-65" charset="-18"/>
              <a:buAutoNum type="arabicPeriod"/>
            </a:pPr>
            <a:r>
              <a:rPr lang="en-US" sz="3200" dirty="0">
                <a:ea typeface="ＭＳ Ｐゴシック" pitchFamily="-65" charset="-128"/>
                <a:cs typeface="ＭＳ Ｐゴシック" pitchFamily="-65" charset="-128"/>
              </a:rPr>
              <a:t>The pivotal role of language objectives in</a:t>
            </a:r>
            <a:r>
              <a:rPr lang="en-US" sz="3200" dirty="0" smtClean="0">
                <a:ea typeface="ＭＳ Ｐゴシック" pitchFamily="-65" charset="-128"/>
                <a:cs typeface="ＭＳ Ｐゴシック" pitchFamily="-65" charset="-128"/>
              </a:rPr>
              <a:t> fostering </a:t>
            </a:r>
            <a:r>
              <a:rPr lang="en-US" sz="3200" dirty="0">
                <a:ea typeface="ＭＳ Ｐゴシック" pitchFamily="-65" charset="-128"/>
                <a:cs typeface="ＭＳ Ｐゴシック" pitchFamily="-65" charset="-128"/>
              </a:rPr>
              <a:t>students</a:t>
            </a:r>
            <a:r>
              <a:rPr lang="ja-JP" altLang="en-US" sz="3200" dirty="0">
                <a:ea typeface="ＭＳ Ｐゴシック" pitchFamily="-65" charset="-128"/>
                <a:cs typeface="ＭＳ Ｐゴシック" pitchFamily="-65" charset="-128"/>
              </a:rPr>
              <a:t>’</a:t>
            </a:r>
            <a:r>
              <a:rPr lang="en-US" altLang="ja-JP" sz="3200" dirty="0">
                <a:ea typeface="ＭＳ Ｐゴシック" pitchFamily="-65" charset="-128"/>
                <a:cs typeface="ＭＳ Ｐゴシック" pitchFamily="-65" charset="-128"/>
              </a:rPr>
              <a:t> conceptual and language </a:t>
            </a:r>
            <a:r>
              <a:rPr lang="en-US" altLang="ja-JP" sz="3200" dirty="0" smtClean="0">
                <a:ea typeface="ＭＳ Ｐゴシック" pitchFamily="-65" charset="-128"/>
                <a:cs typeface="ＭＳ Ｐゴシック" pitchFamily="-65" charset="-128"/>
              </a:rPr>
              <a:t>development with</a:t>
            </a:r>
            <a:r>
              <a:rPr lang="en-US" sz="3200" dirty="0" smtClean="0">
                <a:ea typeface="ＭＳ Ｐゴシック" pitchFamily="-65" charset="-128"/>
                <a:cs typeface="ＭＳ Ｐゴシック" pitchFamily="-65" charset="-128"/>
              </a:rPr>
              <a:t> a focus on language functions and vocabulary development</a:t>
            </a:r>
          </a:p>
          <a:p>
            <a:pPr marL="0" indent="0">
              <a:buFont typeface="Tw Cen MT" pitchFamily="-65" charset="-18"/>
              <a:buAutoNum type="arabicPeriod"/>
            </a:pPr>
            <a:r>
              <a:rPr lang="en-US" sz="3200" dirty="0" smtClean="0">
                <a:ea typeface="ＭＳ Ｐゴシック" pitchFamily="-65" charset="-128"/>
                <a:cs typeface="ＭＳ Ｐゴシック" pitchFamily="-65" charset="-128"/>
              </a:rPr>
              <a:t> Teaching mathematics words with multiple meanings, and</a:t>
            </a:r>
          </a:p>
          <a:p>
            <a:pPr marL="0" indent="0">
              <a:buFont typeface="Tw Cen MT" pitchFamily="-65" charset="-18"/>
              <a:buAutoNum type="arabicPeriod"/>
            </a:pPr>
            <a:r>
              <a:rPr lang="en-US" sz="3200" dirty="0" smtClean="0">
                <a:ea typeface="ＭＳ Ｐゴシック" pitchFamily="-65" charset="-128"/>
                <a:cs typeface="ＭＳ Ｐゴシック" pitchFamily="-65" charset="-128"/>
              </a:rPr>
              <a:t> Academic vocabulary</a:t>
            </a:r>
          </a:p>
          <a:p>
            <a:pPr marL="0" indent="0">
              <a:buFont typeface="Wingdings" pitchFamily="-65" charset="2"/>
              <a:buNone/>
            </a:pPr>
            <a:endParaRPr lang="en-US" dirty="0" smtClean="0">
              <a:ea typeface="ＭＳ Ｐゴシック" pitchFamily="-65" charset="-128"/>
              <a:cs typeface="ＭＳ Ｐゴシック" pitchFamily="-65" charset="-128"/>
            </a:endParaRPr>
          </a:p>
          <a:p>
            <a:pPr marL="0" indent="0">
              <a:buFont typeface="Wingdings" pitchFamily="-65" charset="2"/>
              <a:buNone/>
            </a:pPr>
            <a:endParaRPr lang="en-US" dirty="0">
              <a:ea typeface="ＭＳ Ｐゴシック" pitchFamily="-65" charset="-128"/>
              <a:cs typeface="ＭＳ Ｐゴシック" pitchFamily="-65" charset="-128"/>
            </a:endParaRPr>
          </a:p>
        </p:txBody>
      </p:sp>
      <p:pic>
        <p:nvPicPr>
          <p:cNvPr id="26628" name="Picture 40" descr="CaMSP_Logo-v7_Color"/>
          <p:cNvPicPr>
            <a:picLocks noChangeAspect="1" noChangeArrowheads="1"/>
          </p:cNvPicPr>
          <p:nvPr/>
        </p:nvPicPr>
        <p:blipFill>
          <a:blip r:embed="rId3"/>
          <a:srcRect/>
          <a:stretch>
            <a:fillRect/>
          </a:stretch>
        </p:blipFill>
        <p:spPr bwMode="auto">
          <a:xfrm>
            <a:off x="7543800" y="304800"/>
            <a:ext cx="1295400" cy="854075"/>
          </a:xfrm>
          <a:prstGeom prst="rect">
            <a:avLst/>
          </a:prstGeom>
          <a:noFill/>
          <a:ln w="9525">
            <a:noFill/>
            <a:miter lim="800000"/>
            <a:headEnd/>
            <a:tailEnd/>
          </a:ln>
        </p:spPr>
      </p:pic>
      <p:pic>
        <p:nvPicPr>
          <p:cNvPr id="26629"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Teaching Language Functions with Sentence Starters</a:t>
            </a:r>
            <a:r>
              <a:rPr lang="en-US" dirty="0" smtClean="0"/>
              <a:t/>
            </a:r>
            <a:br>
              <a:rPr lang="en-US" dirty="0" smtClean="0"/>
            </a:br>
            <a:endParaRPr lang="en-US" dirty="0"/>
          </a:p>
        </p:txBody>
      </p:sp>
      <p:sp>
        <p:nvSpPr>
          <p:cNvPr id="3" name="Content Placeholder 2"/>
          <p:cNvSpPr>
            <a:spLocks noGrp="1"/>
          </p:cNvSpPr>
          <p:nvPr>
            <p:ph sz="quarter" idx="1"/>
          </p:nvPr>
        </p:nvSpPr>
        <p:spPr/>
        <p:txBody>
          <a:bodyPr/>
          <a:lstStyle/>
          <a:p>
            <a:endParaRPr lang="en-US" dirty="0"/>
          </a:p>
        </p:txBody>
      </p:sp>
      <p:graphicFrame>
        <p:nvGraphicFramePr>
          <p:cNvPr id="222210" name="Object 2"/>
          <p:cNvGraphicFramePr>
            <a:graphicFrameLocks noChangeAspect="1"/>
          </p:cNvGraphicFramePr>
          <p:nvPr/>
        </p:nvGraphicFramePr>
        <p:xfrm>
          <a:off x="3200400" y="1828800"/>
          <a:ext cx="3381018" cy="3708400"/>
        </p:xfrm>
        <a:graphic>
          <a:graphicData uri="http://schemas.openxmlformats.org/presentationml/2006/ole">
            <mc:AlternateContent xmlns:mc="http://schemas.openxmlformats.org/markup-compatibility/2006">
              <mc:Choice xmlns:v="urn:schemas-microsoft-com:vml" Requires="v">
                <p:oleObj spid="_x0000_s222211" name="Document" r:id="rId4" imgW="6553200" imgH="7188200" progId="Word.Document.12">
                  <p:embed/>
                </p:oleObj>
              </mc:Choice>
              <mc:Fallback>
                <p:oleObj name="Document" r:id="rId4" imgW="6553200" imgH="718820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28800"/>
                        <a:ext cx="3381018"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6"/>
              <a:srcRect/>
              <a:stretch>
                <a:fillRect/>
              </a:stretch>
            </p:blipFill>
          </mc:Choice>
          <mc:Fallback>
            <p:blipFill>
              <a:blip r:embed="rId7"/>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6" name="Rectangle 5"/>
          <p:cNvSpPr>
            <a:spLocks noChangeArrowheads="1"/>
          </p:cNvSpPr>
          <p:nvPr/>
        </p:nvSpPr>
        <p:spPr bwMode="auto">
          <a:xfrm>
            <a:off x="1371600" y="6248400"/>
            <a:ext cx="7086600" cy="369888"/>
          </a:xfrm>
          <a:prstGeom prst="rect">
            <a:avLst/>
          </a:prstGeom>
          <a:noFill/>
          <a:ln w="9525">
            <a:noFill/>
            <a:miter lim="800000"/>
            <a:headEnd/>
            <a:tailEnd/>
          </a:ln>
        </p:spPr>
        <p:txBody>
          <a:bodyPr>
            <a:prstTxWarp prst="textNoShape">
              <a:avLst/>
            </a:prstTxWarp>
            <a:spAutoFit/>
          </a:bodyPr>
          <a:lstStyle/>
          <a:p>
            <a:pPr eaLnBrk="0" hangingPunct="0"/>
            <a:r>
              <a:rPr lang="en-US" b="0" dirty="0">
                <a:solidFill>
                  <a:srgbClr val="FF6600"/>
                </a:solidFill>
              </a:rPr>
              <a:t>Handout:</a:t>
            </a:r>
            <a:r>
              <a:rPr lang="en-US" b="0" dirty="0" smtClean="0">
                <a:solidFill>
                  <a:srgbClr val="FF6600"/>
                </a:solidFill>
              </a:rPr>
              <a:t> Teaching Language Functions with Sentence Starters</a:t>
            </a:r>
            <a:endParaRPr lang="en-US" b="0" dirty="0">
              <a:solidFill>
                <a:srgbClr val="FF66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4" y="247053"/>
            <a:ext cx="7999322" cy="1202045"/>
          </a:xfrm>
        </p:spPr>
        <p:txBody>
          <a:bodyPr/>
          <a:lstStyle/>
          <a:p>
            <a:r>
              <a:rPr lang="en-US" b="1" dirty="0" smtClean="0">
                <a:latin typeface="+mn-lt"/>
                <a:cs typeface="Arial" pitchFamily="34" charset="0"/>
              </a:rPr>
              <a:t>Frames and Starters</a:t>
            </a:r>
            <a:endParaRPr lang="en-US" b="1" dirty="0">
              <a:latin typeface="+mn-lt"/>
              <a:cs typeface="Arial" pitchFamily="34" charset="0"/>
            </a:endParaRPr>
          </a:p>
        </p:txBody>
      </p:sp>
      <p:sp>
        <p:nvSpPr>
          <p:cNvPr id="3" name="Content Placeholder 2"/>
          <p:cNvSpPr>
            <a:spLocks noGrp="1"/>
          </p:cNvSpPr>
          <p:nvPr>
            <p:ph idx="1"/>
          </p:nvPr>
        </p:nvSpPr>
        <p:spPr>
          <a:xfrm>
            <a:off x="719622" y="1748413"/>
            <a:ext cx="7670752" cy="3949002"/>
          </a:xfrm>
        </p:spPr>
        <p:txBody>
          <a:bodyPr/>
          <a:lstStyle/>
          <a:p>
            <a:pPr marL="514350" indent="-514350">
              <a:buFont typeface="+mj-lt"/>
              <a:buAutoNum type="arabicPeriod"/>
            </a:pPr>
            <a:r>
              <a:rPr lang="en-US" dirty="0" smtClean="0">
                <a:latin typeface="+mn-lt"/>
                <a:cs typeface="Arial" pitchFamily="34" charset="0"/>
              </a:rPr>
              <a:t>Why do we need them?</a:t>
            </a:r>
          </a:p>
          <a:p>
            <a:pPr marL="514350" indent="-514350">
              <a:buFont typeface="+mj-lt"/>
              <a:buAutoNum type="arabicPeriod"/>
            </a:pPr>
            <a:r>
              <a:rPr lang="en-US" dirty="0" smtClean="0">
                <a:latin typeface="+mn-lt"/>
                <a:cs typeface="Arial" pitchFamily="34" charset="0"/>
              </a:rPr>
              <a:t>What is the difference?</a:t>
            </a:r>
          </a:p>
          <a:p>
            <a:pPr lvl="1">
              <a:buFont typeface="Arial" pitchFamily="34" charset="0"/>
              <a:buChar char="•"/>
            </a:pPr>
            <a:r>
              <a:rPr lang="en-US" sz="2800" dirty="0" smtClean="0">
                <a:latin typeface="+mn-lt"/>
                <a:cs typeface="Arial" pitchFamily="34" charset="0"/>
              </a:rPr>
              <a:t>Both CAN teach language.</a:t>
            </a:r>
          </a:p>
          <a:p>
            <a:pPr lvl="1">
              <a:buFont typeface="Arial" pitchFamily="34" charset="0"/>
              <a:buChar char="•"/>
            </a:pPr>
            <a:r>
              <a:rPr lang="en-US" sz="2800" dirty="0" smtClean="0">
                <a:latin typeface="+mn-lt"/>
                <a:cs typeface="Arial" pitchFamily="34" charset="0"/>
              </a:rPr>
              <a:t>Sentence </a:t>
            </a:r>
            <a:r>
              <a:rPr lang="en-US" sz="2800" dirty="0" err="1" smtClean="0">
                <a:latin typeface="+mn-lt"/>
                <a:cs typeface="Arial" pitchFamily="34" charset="0"/>
              </a:rPr>
              <a:t>framse</a:t>
            </a:r>
            <a:r>
              <a:rPr lang="en-US" sz="2800" dirty="0" smtClean="0">
                <a:latin typeface="+mn-lt"/>
                <a:cs typeface="Arial" pitchFamily="34" charset="0"/>
              </a:rPr>
              <a:t> and starters can elicit student thinking.</a:t>
            </a:r>
          </a:p>
          <a:p>
            <a:pPr lvl="1">
              <a:buFont typeface="Arial" pitchFamily="34" charset="0"/>
              <a:buChar char="•"/>
            </a:pPr>
            <a:r>
              <a:rPr lang="en-US" sz="2800" dirty="0" smtClean="0">
                <a:cs typeface="Arial" pitchFamily="34" charset="0"/>
              </a:rPr>
              <a:t>Sentence frames tend to teach language structures more explicitly than sentence starters.</a:t>
            </a:r>
            <a:endParaRPr lang="en-US" sz="2800" dirty="0">
              <a:latin typeface="+mn-lt"/>
              <a:cs typeface="Arial" pitchFamily="34" charset="0"/>
            </a:endParaRPr>
          </a:p>
        </p:txBody>
      </p:sp>
      <p:sp>
        <p:nvSpPr>
          <p:cNvPr id="4" name="Slide Number Placeholder 3"/>
          <p:cNvSpPr>
            <a:spLocks noGrp="1"/>
          </p:cNvSpPr>
          <p:nvPr>
            <p:ph type="sldNum" sz="quarter" idx="12"/>
          </p:nvPr>
        </p:nvSpPr>
        <p:spPr/>
        <p:txBody>
          <a:bodyPr>
            <a:normAutofit fontScale="85000" lnSpcReduction="20000"/>
          </a:bodyPr>
          <a:lstStyle/>
          <a:p>
            <a:fld id="{29B526EF-E695-5D4B-9A9C-8C6AC1967004}" type="slidenum">
              <a:rPr lang="en-US" smtClean="0"/>
              <a:pPr/>
              <a:t>71</a:t>
            </a:fld>
            <a:endParaRPr lang="en-US" dirty="0"/>
          </a:p>
        </p:txBody>
      </p:sp>
    </p:spTree>
    <p:extLst>
      <p:ext uri="{BB962C8B-B14F-4D97-AF65-F5344CB8AC3E}">
        <p14:creationId xmlns:p14="http://schemas.microsoft.com/office/powerpoint/2010/main" val="183847338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a:lnSpc>
                <a:spcPct val="90000"/>
              </a:lnSpc>
            </a:pPr>
            <a:r>
              <a:rPr lang="en-US" b="1" dirty="0" smtClean="0">
                <a:latin typeface="+mn-lt"/>
                <a:cs typeface="Arial"/>
              </a:rPr>
              <a:t>Sentence Starters…</a:t>
            </a:r>
            <a:endParaRPr lang="en-US" b="1" dirty="0">
              <a:latin typeface="+mn-lt"/>
              <a:cs typeface="Arial"/>
            </a:endParaRPr>
          </a:p>
        </p:txBody>
      </p:sp>
      <p:sp>
        <p:nvSpPr>
          <p:cNvPr id="217091" name="Rectangle 3"/>
          <p:cNvSpPr>
            <a:spLocks noGrp="1" noChangeArrowheads="1"/>
          </p:cNvSpPr>
          <p:nvPr>
            <p:ph idx="1"/>
          </p:nvPr>
        </p:nvSpPr>
        <p:spPr>
          <a:xfrm>
            <a:off x="673240" y="1417677"/>
            <a:ext cx="7887955" cy="4176893"/>
          </a:xfrm>
          <a:noFill/>
        </p:spPr>
        <p:txBody>
          <a:bodyPr>
            <a:noAutofit/>
          </a:bodyPr>
          <a:lstStyle/>
          <a:p>
            <a:pPr>
              <a:lnSpc>
                <a:spcPct val="90000"/>
              </a:lnSpc>
              <a:buFont typeface="Wingdings" pitchFamily="2" charset="2"/>
              <a:buChar char="§"/>
            </a:pPr>
            <a:r>
              <a:rPr lang="en-US" sz="2400" dirty="0" smtClean="0">
                <a:latin typeface="+mn-lt"/>
                <a:cs typeface="Arial" pitchFamily="34" charset="0"/>
              </a:rPr>
              <a:t>Depending on the way sentence starters are structured, they can provide </a:t>
            </a:r>
            <a:r>
              <a:rPr lang="en-US" sz="2400" dirty="0">
                <a:latin typeface="+mn-lt"/>
                <a:cs typeface="Arial" pitchFamily="34" charset="0"/>
              </a:rPr>
              <a:t>little structure for accurate</a:t>
            </a:r>
            <a:r>
              <a:rPr lang="en-US" sz="2400" dirty="0" smtClean="0">
                <a:latin typeface="+mn-lt"/>
                <a:cs typeface="Arial" pitchFamily="34" charset="0"/>
              </a:rPr>
              <a:t> responses</a:t>
            </a:r>
          </a:p>
          <a:p>
            <a:pPr>
              <a:lnSpc>
                <a:spcPct val="90000"/>
              </a:lnSpc>
              <a:buNone/>
            </a:pPr>
            <a:r>
              <a:rPr lang="en-US" sz="2400" b="1" dirty="0" smtClean="0">
                <a:latin typeface="+mn-lt"/>
                <a:cs typeface="Arial" pitchFamily="34" charset="0"/>
              </a:rPr>
              <a:t>My answer is reasonable because _____</a:t>
            </a:r>
          </a:p>
          <a:p>
            <a:pPr>
              <a:lnSpc>
                <a:spcPct val="90000"/>
              </a:lnSpc>
              <a:buFont typeface="Wingdings" pitchFamily="2" charset="2"/>
              <a:buChar char="§"/>
            </a:pPr>
            <a:r>
              <a:rPr lang="en-US" sz="2400" dirty="0" smtClean="0">
                <a:latin typeface="+mn-lt"/>
                <a:cs typeface="Arial" pitchFamily="34" charset="0"/>
              </a:rPr>
              <a:t>They can leave </a:t>
            </a:r>
            <a:r>
              <a:rPr lang="en-US" sz="2400" dirty="0">
                <a:latin typeface="+mn-lt"/>
                <a:cs typeface="Arial" pitchFamily="34" charset="0"/>
              </a:rPr>
              <a:t>it to</a:t>
            </a:r>
            <a:r>
              <a:rPr lang="en-US" sz="2400" dirty="0" smtClean="0">
                <a:latin typeface="+mn-lt"/>
                <a:cs typeface="Arial" pitchFamily="34" charset="0"/>
              </a:rPr>
              <a:t> the students </a:t>
            </a:r>
            <a:r>
              <a:rPr lang="en-US" sz="2400" dirty="0">
                <a:latin typeface="+mn-lt"/>
                <a:cs typeface="Arial" pitchFamily="34" charset="0"/>
              </a:rPr>
              <a:t>to figure out how to construct the </a:t>
            </a:r>
            <a:r>
              <a:rPr lang="en-US" sz="2400" dirty="0" smtClean="0">
                <a:latin typeface="+mn-lt"/>
                <a:cs typeface="Arial" pitchFamily="34" charset="0"/>
              </a:rPr>
              <a:t>sentence</a:t>
            </a:r>
            <a:r>
              <a:rPr lang="en-US" sz="2400" dirty="0" smtClean="0">
                <a:cs typeface="Arial" pitchFamily="34" charset="0"/>
              </a:rPr>
              <a:t>.</a:t>
            </a:r>
            <a:r>
              <a:rPr lang="en-US" sz="2400" b="1" dirty="0" smtClean="0">
                <a:cs typeface="Arial" pitchFamily="34" charset="0"/>
              </a:rPr>
              <a:t>    </a:t>
            </a:r>
          </a:p>
          <a:p>
            <a:pPr>
              <a:lnSpc>
                <a:spcPct val="90000"/>
              </a:lnSpc>
              <a:buNone/>
            </a:pPr>
            <a:r>
              <a:rPr lang="en-US" sz="2400" b="1" dirty="0" smtClean="0">
                <a:latin typeface="+mn-lt"/>
                <a:cs typeface="Arial" pitchFamily="34" charset="0"/>
              </a:rPr>
              <a:t>If I were buying a car, then ___</a:t>
            </a:r>
          </a:p>
          <a:p>
            <a:pPr>
              <a:lnSpc>
                <a:spcPct val="90000"/>
              </a:lnSpc>
              <a:buFont typeface="Wingdings" pitchFamily="2" charset="2"/>
              <a:buChar char="§"/>
            </a:pPr>
            <a:r>
              <a:rPr lang="en-US" sz="2400" dirty="0" smtClean="0">
                <a:latin typeface="+mn-lt"/>
                <a:cs typeface="Arial" pitchFamily="34" charset="0"/>
              </a:rPr>
              <a:t> They may </a:t>
            </a:r>
            <a:r>
              <a:rPr lang="en-US" sz="2400" dirty="0">
                <a:latin typeface="+mn-lt"/>
                <a:cs typeface="Arial" pitchFamily="34" charset="0"/>
              </a:rPr>
              <a:t>result in erroneous language use</a:t>
            </a:r>
            <a:r>
              <a:rPr lang="en-US" sz="2400" dirty="0" smtClean="0">
                <a:latin typeface="+mn-lt"/>
                <a:cs typeface="Arial" pitchFamily="34" charset="0"/>
              </a:rPr>
              <a:t>.</a:t>
            </a:r>
          </a:p>
          <a:p>
            <a:pPr>
              <a:lnSpc>
                <a:spcPct val="90000"/>
              </a:lnSpc>
              <a:buNone/>
            </a:pPr>
            <a:r>
              <a:rPr lang="en-US" sz="2400" b="1" dirty="0" smtClean="0">
                <a:cs typeface="Arial" pitchFamily="34" charset="0"/>
              </a:rPr>
              <a:t>If I were buying a car, then ___ I </a:t>
            </a:r>
            <a:r>
              <a:rPr lang="en-US" sz="2400" b="1" dirty="0" err="1" smtClean="0">
                <a:cs typeface="Arial" pitchFamily="34" charset="0"/>
              </a:rPr>
              <a:t>gotta</a:t>
            </a:r>
            <a:r>
              <a:rPr lang="en-US" sz="2400" b="1" dirty="0" smtClean="0">
                <a:cs typeface="Arial" pitchFamily="34" charset="0"/>
              </a:rPr>
              <a:t> save a lot of monies.</a:t>
            </a:r>
            <a:endParaRPr lang="en-US" sz="2400" dirty="0" smtClean="0">
              <a:latin typeface="+mn-lt"/>
              <a:cs typeface="Arial" pitchFamily="34" charset="0"/>
            </a:endParaRPr>
          </a:p>
          <a:p>
            <a:pPr>
              <a:lnSpc>
                <a:spcPct val="90000"/>
              </a:lnSpc>
              <a:buFont typeface="Wingdings" pitchFamily="2" charset="2"/>
              <a:buChar char="§"/>
            </a:pPr>
            <a:r>
              <a:rPr lang="en-US" sz="2400" dirty="0" smtClean="0">
                <a:latin typeface="+mn-lt"/>
                <a:cs typeface="Arial" pitchFamily="34" charset="0"/>
              </a:rPr>
              <a:t>They can be much more difficult for teachers to assess than sentence frames. </a:t>
            </a:r>
          </a:p>
          <a:p>
            <a:pPr>
              <a:lnSpc>
                <a:spcPct val="90000"/>
              </a:lnSpc>
              <a:buFont typeface="Wingdings" pitchFamily="2" charset="2"/>
              <a:buChar char="§"/>
            </a:pPr>
            <a:endParaRPr lang="en-US" sz="2400" b="1" dirty="0">
              <a:latin typeface="+mn-lt"/>
              <a:cs typeface="Arial" pitchFamily="34" charset="0"/>
            </a:endParaRPr>
          </a:p>
        </p:txBody>
      </p:sp>
      <p:sp>
        <p:nvSpPr>
          <p:cNvPr id="112642" name="Rectangle 13"/>
          <p:cNvSpPr txBox="1">
            <a:spLocks noGrp="1" noChangeArrowheads="1"/>
          </p:cNvSpPr>
          <p:nvPr/>
        </p:nvSpPr>
        <p:spPr bwMode="auto">
          <a:xfrm>
            <a:off x="7162800" y="64770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400" b="1" dirty="0">
              <a:solidFill>
                <a:schemeClr val="bg1"/>
              </a:solidFill>
            </a:endParaRPr>
          </a:p>
        </p:txBody>
      </p:sp>
      <p:sp>
        <p:nvSpPr>
          <p:cNvPr id="4" name="Slide Number Placeholder 3"/>
          <p:cNvSpPr>
            <a:spLocks noGrp="1"/>
          </p:cNvSpPr>
          <p:nvPr>
            <p:ph type="sldNum" sz="quarter" idx="12"/>
          </p:nvPr>
        </p:nvSpPr>
        <p:spPr/>
        <p:txBody>
          <a:bodyPr>
            <a:normAutofit fontScale="85000" lnSpcReduction="20000"/>
          </a:bodyPr>
          <a:lstStyle/>
          <a:p>
            <a:fld id="{29B526EF-E695-5D4B-9A9C-8C6AC1967004}" type="slidenum">
              <a:rPr lang="en-US" smtClean="0"/>
              <a:pPr/>
              <a:t>72</a:t>
            </a:fld>
            <a:endParaRPr lang="en-US" dirty="0"/>
          </a:p>
        </p:txBody>
      </p:sp>
    </p:spTree>
    <p:extLst>
      <p:ext uri="{BB962C8B-B14F-4D97-AF65-F5344CB8AC3E}">
        <p14:creationId xmlns:p14="http://schemas.microsoft.com/office/powerpoint/2010/main" val="62660185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7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70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70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70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70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smtClean="0">
                <a:latin typeface="+mn-lt"/>
                <a:cs typeface="Arial" pitchFamily="34" charset="0"/>
              </a:rPr>
              <a:t>Quick Quiz: Sentence Frame or Starter?</a:t>
            </a:r>
            <a:endParaRPr lang="en-US" sz="3800" b="1" dirty="0">
              <a:latin typeface="+mn-lt"/>
              <a:cs typeface="Arial" pitchFamily="34" charset="0"/>
            </a:endParaRPr>
          </a:p>
        </p:txBody>
      </p:sp>
      <p:sp>
        <p:nvSpPr>
          <p:cNvPr id="3" name="Content Placeholder 2"/>
          <p:cNvSpPr>
            <a:spLocks noGrp="1"/>
          </p:cNvSpPr>
          <p:nvPr>
            <p:ph idx="1"/>
          </p:nvPr>
        </p:nvSpPr>
        <p:spPr>
          <a:xfrm>
            <a:off x="213360" y="1417638"/>
            <a:ext cx="8641080" cy="4233041"/>
          </a:xfrm>
        </p:spPr>
        <p:txBody>
          <a:bodyPr>
            <a:normAutofit/>
          </a:bodyPr>
          <a:lstStyle/>
          <a:p>
            <a:pPr marL="457200" indent="-457200">
              <a:buFont typeface="+mj-lt"/>
              <a:buAutoNum type="arabicPeriod"/>
            </a:pPr>
            <a:r>
              <a:rPr lang="en-US" sz="2400" dirty="0" smtClean="0">
                <a:latin typeface="+mn-lt"/>
                <a:cs typeface="Arial" pitchFamily="34" charset="0"/>
              </a:rPr>
              <a:t>I discovered _________________.</a:t>
            </a:r>
          </a:p>
          <a:p>
            <a:pPr marL="457200" indent="-457200">
              <a:buFont typeface="+mj-lt"/>
              <a:buAutoNum type="arabicPeriod"/>
            </a:pPr>
            <a:r>
              <a:rPr lang="en-US" sz="2400" dirty="0">
                <a:latin typeface="+mn-lt"/>
                <a:cs typeface="Arial" pitchFamily="34" charset="0"/>
              </a:rPr>
              <a:t>The differences between  _____________ and ____________ </a:t>
            </a:r>
            <a:r>
              <a:rPr lang="en-US" sz="2400" dirty="0" smtClean="0">
                <a:latin typeface="+mn-lt"/>
                <a:cs typeface="Arial" pitchFamily="34" charset="0"/>
              </a:rPr>
              <a:t>are____________( with prompt and word bank)</a:t>
            </a:r>
          </a:p>
          <a:p>
            <a:pPr marL="457200" indent="-457200">
              <a:buFont typeface="+mj-lt"/>
              <a:buAutoNum type="arabicPeriod"/>
            </a:pPr>
            <a:r>
              <a:rPr lang="en-US" sz="2400" dirty="0" smtClean="0">
                <a:latin typeface="+mn-lt"/>
                <a:cs typeface="Arial" pitchFamily="34" charset="0"/>
              </a:rPr>
              <a:t>My classmate mentioned </a:t>
            </a:r>
            <a:r>
              <a:rPr lang="en-US" sz="2400" dirty="0">
                <a:latin typeface="+mn-lt"/>
                <a:cs typeface="Arial" pitchFamily="34" charset="0"/>
              </a:rPr>
              <a:t>_______________________ and </a:t>
            </a:r>
            <a:r>
              <a:rPr lang="en-US" sz="2400" dirty="0" smtClean="0">
                <a:latin typeface="+mn-lt"/>
                <a:cs typeface="Arial" pitchFamily="34" charset="0"/>
              </a:rPr>
              <a:t>illustrated </a:t>
            </a:r>
            <a:r>
              <a:rPr lang="en-US" sz="2400" dirty="0">
                <a:latin typeface="+mn-lt"/>
                <a:cs typeface="Arial" pitchFamily="34" charset="0"/>
              </a:rPr>
              <a:t>the point by emphasizing that </a:t>
            </a:r>
            <a:r>
              <a:rPr lang="en-US" sz="2400" dirty="0" smtClean="0">
                <a:latin typeface="+mn-lt"/>
                <a:cs typeface="Arial" pitchFamily="34" charset="0"/>
              </a:rPr>
              <a:t>____________________________</a:t>
            </a:r>
            <a:r>
              <a:rPr lang="en-US" sz="2400" dirty="0">
                <a:latin typeface="+mn-lt"/>
                <a:cs typeface="Arial" pitchFamily="34" charset="0"/>
              </a:rPr>
              <a:t> </a:t>
            </a:r>
            <a:r>
              <a:rPr lang="en-US" sz="2400" dirty="0" smtClean="0">
                <a:latin typeface="+mn-lt"/>
                <a:cs typeface="Arial" pitchFamily="34" charset="0"/>
              </a:rPr>
              <a:t>(used after </a:t>
            </a:r>
            <a:r>
              <a:rPr lang="en-US" sz="2400" dirty="0" smtClean="0">
                <a:cs typeface="Arial" pitchFamily="34" charset="0"/>
              </a:rPr>
              <a:t>discussing word problem</a:t>
            </a:r>
            <a:r>
              <a:rPr lang="en-US" sz="2400" dirty="0" smtClean="0">
                <a:latin typeface="+mn-lt"/>
                <a:cs typeface="Arial" pitchFamily="34" charset="0"/>
              </a:rPr>
              <a:t>).</a:t>
            </a:r>
          </a:p>
          <a:p>
            <a:pPr marL="457200" indent="-457200">
              <a:buFont typeface="+mj-lt"/>
              <a:buAutoNum type="arabicPeriod"/>
            </a:pPr>
            <a:r>
              <a:rPr lang="en-US" sz="2400" dirty="0" smtClean="0">
                <a:cs typeface="Arial" pitchFamily="34" charset="0"/>
              </a:rPr>
              <a:t>The answer is correct because _______________.</a:t>
            </a:r>
            <a:endParaRPr lang="en-US" sz="2400" dirty="0" smtClean="0">
              <a:latin typeface="+mn-lt"/>
              <a:cs typeface="Arial" pitchFamily="34" charset="0"/>
            </a:endParaRPr>
          </a:p>
          <a:p>
            <a:pPr marL="457200" indent="-457200">
              <a:buFont typeface="+mj-lt"/>
              <a:buAutoNum type="arabicPeriod"/>
            </a:pPr>
            <a:r>
              <a:rPr lang="en-US" sz="2400" dirty="0" smtClean="0">
                <a:latin typeface="+mn-lt"/>
                <a:cs typeface="Arial" pitchFamily="34" charset="0"/>
              </a:rPr>
              <a:t>I agree with _______’s idea and I’d like to add __________.</a:t>
            </a:r>
          </a:p>
          <a:p>
            <a:pPr marL="457200" indent="-457200">
              <a:buFont typeface="+mj-lt"/>
              <a:buAutoNum type="arabicPeriod"/>
            </a:pPr>
            <a:r>
              <a:rPr lang="en-US" sz="2400" dirty="0" smtClean="0">
                <a:cs typeface="Arial" pitchFamily="34" charset="0"/>
              </a:rPr>
              <a:t>The first step is to __________________.</a:t>
            </a:r>
            <a:endParaRPr lang="en-US" sz="2400" dirty="0" smtClean="0">
              <a:latin typeface="+mn-lt"/>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normAutofit fontScale="85000" lnSpcReduction="20000"/>
          </a:bodyPr>
          <a:lstStyle/>
          <a:p>
            <a:fld id="{29B526EF-E695-5D4B-9A9C-8C6AC1967004}" type="slidenum">
              <a:rPr lang="en-US" smtClean="0"/>
              <a:pPr/>
              <a:t>73</a:t>
            </a:fld>
            <a:endParaRPr lang="en-US" dirty="0"/>
          </a:p>
        </p:txBody>
      </p:sp>
    </p:spTree>
    <p:extLst>
      <p:ext uri="{BB962C8B-B14F-4D97-AF65-F5344CB8AC3E}">
        <p14:creationId xmlns:p14="http://schemas.microsoft.com/office/powerpoint/2010/main" val="218034104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Function:  Comparisons</a:t>
            </a:r>
            <a:endParaRPr lang="en-US" dirty="0"/>
          </a:p>
        </p:txBody>
      </p:sp>
      <p:sp>
        <p:nvSpPr>
          <p:cNvPr id="3" name="Content Placeholder 2"/>
          <p:cNvSpPr>
            <a:spLocks noGrp="1"/>
          </p:cNvSpPr>
          <p:nvPr>
            <p:ph sz="quarter" idx="1"/>
          </p:nvPr>
        </p:nvSpPr>
        <p:spPr>
          <a:xfrm>
            <a:off x="612648" y="1600200"/>
            <a:ext cx="6169152" cy="3810000"/>
          </a:xfrm>
        </p:spPr>
        <p:txBody>
          <a:bodyPr/>
          <a:lstStyle/>
          <a:p>
            <a:r>
              <a:rPr lang="en-US" dirty="0" smtClean="0"/>
              <a:t>Comparing involves knowing how to use expressions of comparison – like more than, less than, greater than, and adjective – </a:t>
            </a:r>
            <a:r>
              <a:rPr lang="en-US" dirty="0" err="1" smtClean="0"/>
              <a:t>er</a:t>
            </a:r>
            <a:r>
              <a:rPr lang="en-US" dirty="0" smtClean="0"/>
              <a:t> and –</a:t>
            </a:r>
            <a:r>
              <a:rPr lang="en-US" dirty="0" err="1" smtClean="0"/>
              <a:t>est</a:t>
            </a:r>
            <a:r>
              <a:rPr lang="en-US" dirty="0" smtClean="0"/>
              <a:t> constructions.</a:t>
            </a:r>
          </a:p>
          <a:p>
            <a:pPr>
              <a:buNone/>
            </a:pPr>
            <a:r>
              <a:rPr lang="en-US" b="1" dirty="0" smtClean="0"/>
              <a:t>   This triangle is larger than than triangle.</a:t>
            </a:r>
            <a:endParaRPr lang="en-US" b="1" dirty="0"/>
          </a:p>
        </p:txBody>
      </p:sp>
      <p:pic>
        <p:nvPicPr>
          <p:cNvPr id="6"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7" name="Rectangle 6"/>
          <p:cNvSpPr>
            <a:spLocks noChangeArrowheads="1"/>
          </p:cNvSpPr>
          <p:nvPr/>
        </p:nvSpPr>
        <p:spPr bwMode="auto">
          <a:xfrm>
            <a:off x="1447800" y="5943600"/>
            <a:ext cx="7696200" cy="523220"/>
          </a:xfrm>
          <a:prstGeom prst="rect">
            <a:avLst/>
          </a:prstGeom>
          <a:noFill/>
          <a:ln w="9525">
            <a:noFill/>
            <a:miter lim="800000"/>
            <a:headEnd/>
            <a:tailEnd/>
          </a:ln>
        </p:spPr>
        <p:txBody>
          <a:bodyPr wrap="square">
            <a:prstTxWarp prst="textNoShape">
              <a:avLst/>
            </a:prstTxWarp>
            <a:spAutoFit/>
          </a:bodyPr>
          <a:lstStyle>
            <a:defPPr>
              <a:defRPr lang="en-US"/>
            </a:defPPr>
            <a:lvl1pPr algn="l" rtl="0" fontAlgn="base">
              <a:spcBef>
                <a:spcPct val="0"/>
              </a:spcBef>
              <a:spcAft>
                <a:spcPct val="0"/>
              </a:spcAft>
              <a:defRPr b="1" kern="1200">
                <a:solidFill>
                  <a:schemeClr val="tx1"/>
                </a:solidFill>
                <a:latin typeface="Arial" pitchFamily="-65" charset="0"/>
                <a:ea typeface="+mn-ea"/>
                <a:cs typeface="+mn-cs"/>
              </a:defRPr>
            </a:lvl1pPr>
            <a:lvl2pPr marL="457200" algn="l" rtl="0" fontAlgn="base">
              <a:spcBef>
                <a:spcPct val="0"/>
              </a:spcBef>
              <a:spcAft>
                <a:spcPct val="0"/>
              </a:spcAft>
              <a:defRPr b="1" kern="1200">
                <a:solidFill>
                  <a:schemeClr val="tx1"/>
                </a:solidFill>
                <a:latin typeface="Arial" pitchFamily="-65" charset="0"/>
                <a:ea typeface="+mn-ea"/>
                <a:cs typeface="+mn-cs"/>
              </a:defRPr>
            </a:lvl2pPr>
            <a:lvl3pPr marL="914400" algn="l" rtl="0" fontAlgn="base">
              <a:spcBef>
                <a:spcPct val="0"/>
              </a:spcBef>
              <a:spcAft>
                <a:spcPct val="0"/>
              </a:spcAft>
              <a:defRPr b="1" kern="1200">
                <a:solidFill>
                  <a:schemeClr val="tx1"/>
                </a:solidFill>
                <a:latin typeface="Arial" pitchFamily="-65" charset="0"/>
                <a:ea typeface="+mn-ea"/>
                <a:cs typeface="+mn-cs"/>
              </a:defRPr>
            </a:lvl3pPr>
            <a:lvl4pPr marL="1371600" algn="l" rtl="0" fontAlgn="base">
              <a:spcBef>
                <a:spcPct val="0"/>
              </a:spcBef>
              <a:spcAft>
                <a:spcPct val="0"/>
              </a:spcAft>
              <a:defRPr b="1" kern="1200">
                <a:solidFill>
                  <a:schemeClr val="tx1"/>
                </a:solidFill>
                <a:latin typeface="Arial" pitchFamily="-65" charset="0"/>
                <a:ea typeface="+mn-ea"/>
                <a:cs typeface="+mn-cs"/>
              </a:defRPr>
            </a:lvl4pPr>
            <a:lvl5pPr marL="1828800" algn="l" rtl="0" fontAlgn="base">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pPr eaLnBrk="0" hangingPunct="0"/>
            <a:r>
              <a:rPr lang="en-US" sz="1400" b="0" dirty="0">
                <a:solidFill>
                  <a:srgbClr val="FF6600"/>
                </a:solidFill>
              </a:rPr>
              <a:t>Handout:</a:t>
            </a:r>
            <a:r>
              <a:rPr lang="en-US" sz="1400" b="0" dirty="0" smtClean="0">
                <a:solidFill>
                  <a:srgbClr val="FF6600"/>
                </a:solidFill>
              </a:rPr>
              <a:t> Teaching Language Functions</a:t>
            </a:r>
          </a:p>
          <a:p>
            <a:pPr eaLnBrk="0" hangingPunct="0"/>
            <a:r>
              <a:rPr lang="en-US" sz="1400" b="0" dirty="0" smtClean="0">
                <a:solidFill>
                  <a:srgbClr val="FF6600"/>
                </a:solidFill>
              </a:rPr>
              <a:t>Sentence Frames:  Using the Language of Comparison</a:t>
            </a:r>
            <a:endParaRPr lang="en-US" sz="1400" b="0" dirty="0">
              <a:solidFill>
                <a:srgbClr val="FF66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Function:  Comparisons</a:t>
            </a:r>
            <a:endParaRPr lang="en-US" dirty="0"/>
          </a:p>
        </p:txBody>
      </p:sp>
      <p:sp>
        <p:nvSpPr>
          <p:cNvPr id="3" name="Content Placeholder 2"/>
          <p:cNvSpPr>
            <a:spLocks noGrp="1"/>
          </p:cNvSpPr>
          <p:nvPr>
            <p:ph sz="quarter" idx="1"/>
          </p:nvPr>
        </p:nvSpPr>
        <p:spPr>
          <a:xfrm>
            <a:off x="612648" y="1600200"/>
            <a:ext cx="6169152" cy="3810000"/>
          </a:xfrm>
        </p:spPr>
        <p:txBody>
          <a:bodyPr/>
          <a:lstStyle/>
          <a:p>
            <a:r>
              <a:rPr lang="en-US" dirty="0" smtClean="0"/>
              <a:t>In algebra, students are frequently asked to compare.  They compare graphs, tables, word problem solutions, equations, and functions.</a:t>
            </a:r>
            <a:endParaRPr lang="en-US"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Challenge:  Do </a:t>
            </a:r>
            <a:r>
              <a:rPr lang="en-US" sz="3000" i="1" dirty="0" err="1" smtClean="0"/>
              <a:t>f</a:t>
            </a:r>
            <a:r>
              <a:rPr lang="en-US" sz="3000" dirty="0" err="1" smtClean="0"/>
              <a:t>(</a:t>
            </a:r>
            <a:r>
              <a:rPr lang="en-US" sz="3000" i="1" dirty="0" err="1" smtClean="0"/>
              <a:t>x</a:t>
            </a:r>
            <a:r>
              <a:rPr lang="en-US" sz="3000" dirty="0" smtClean="0"/>
              <a:t>) = 5(4)</a:t>
            </a:r>
            <a:r>
              <a:rPr lang="en-US" sz="3000" i="1" baseline="30000" dirty="0" smtClean="0"/>
              <a:t>-x</a:t>
            </a:r>
            <a:r>
              <a:rPr lang="en-US" sz="3000" dirty="0" smtClean="0"/>
              <a:t> and </a:t>
            </a:r>
            <a:r>
              <a:rPr lang="en-US" sz="3000" i="1" dirty="0" err="1" smtClean="0"/>
              <a:t>g</a:t>
            </a:r>
            <a:r>
              <a:rPr lang="en-US" sz="3000" dirty="0" err="1" smtClean="0"/>
              <a:t>(</a:t>
            </a:r>
            <a:r>
              <a:rPr lang="en-US" sz="3000" i="1" dirty="0" err="1" smtClean="0"/>
              <a:t>x</a:t>
            </a:r>
            <a:r>
              <a:rPr lang="en-US" sz="3000" dirty="0" smtClean="0"/>
              <a:t>) = 5(0.25)</a:t>
            </a:r>
            <a:r>
              <a:rPr lang="en-US" sz="3000" i="1" baseline="30000" dirty="0" smtClean="0"/>
              <a:t>x</a:t>
            </a:r>
            <a:r>
              <a:rPr lang="en-US" sz="3000" dirty="0" smtClean="0"/>
              <a:t> represent the same function?  Justify your answer.</a:t>
            </a:r>
            <a:endParaRPr lang="en-US" sz="3000" dirty="0"/>
          </a:p>
        </p:txBody>
      </p:sp>
      <p:sp>
        <p:nvSpPr>
          <p:cNvPr id="3" name="Content Placeholder 2"/>
          <p:cNvSpPr>
            <a:spLocks noGrp="1"/>
          </p:cNvSpPr>
          <p:nvPr>
            <p:ph sz="quarter" idx="1"/>
          </p:nvPr>
        </p:nvSpPr>
        <p:spPr/>
        <p:txBody>
          <a:bodyPr/>
          <a:lstStyle/>
          <a:p>
            <a:r>
              <a:rPr lang="en-US" dirty="0" smtClean="0"/>
              <a:t>Yes; 5(4)</a:t>
            </a:r>
            <a:r>
              <a:rPr lang="en-US" baseline="30000" dirty="0" smtClean="0"/>
              <a:t>-</a:t>
            </a:r>
            <a:r>
              <a:rPr lang="en-US" i="1" baseline="30000" dirty="0" smtClean="0"/>
              <a:t>x</a:t>
            </a:r>
            <a:r>
              <a:rPr lang="en-US" dirty="0" smtClean="0"/>
              <a:t> = 5 (¼)</a:t>
            </a:r>
            <a:r>
              <a:rPr lang="en-US" baseline="30000" dirty="0" smtClean="0"/>
              <a:t>x</a:t>
            </a:r>
          </a:p>
          <a:p>
            <a:pPr>
              <a:buNone/>
            </a:pPr>
            <a:endParaRPr lang="en-US" dirty="0" smtClean="0"/>
          </a:p>
          <a:p>
            <a:r>
              <a:rPr lang="en-US" dirty="0" smtClean="0"/>
              <a:t>And 0.25 is the decimal equivalent of ¼. </a:t>
            </a:r>
            <a:endParaRPr lang="en-US" dirty="0"/>
          </a:p>
        </p:txBody>
      </p:sp>
      <p:pic>
        <p:nvPicPr>
          <p:cNvPr id="4" name="Picture 3"/>
          <p:cNvPicPr>
            <a:picLocks noChangeAspect="1"/>
          </p:cNvPicPr>
          <p:nvPr/>
        </p:nvPicPr>
        <p:blipFill>
          <a:blip r:embed="rId2"/>
          <a:stretch>
            <a:fillRect/>
          </a:stretch>
        </p:blipFill>
        <p:spPr>
          <a:xfrm>
            <a:off x="457200" y="4038600"/>
            <a:ext cx="8229600" cy="24257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Function:  Comparisons</a:t>
            </a:r>
            <a:endParaRPr lang="en-US" dirty="0"/>
          </a:p>
        </p:txBody>
      </p:sp>
      <p:sp>
        <p:nvSpPr>
          <p:cNvPr id="3" name="Content Placeholder 2"/>
          <p:cNvSpPr>
            <a:spLocks noGrp="1"/>
          </p:cNvSpPr>
          <p:nvPr>
            <p:ph sz="quarter" idx="1"/>
          </p:nvPr>
        </p:nvSpPr>
        <p:spPr>
          <a:xfrm>
            <a:off x="612648" y="1600200"/>
            <a:ext cx="6169152" cy="3810000"/>
          </a:xfrm>
        </p:spPr>
        <p:txBody>
          <a:bodyPr/>
          <a:lstStyle/>
          <a:p>
            <a:endParaRPr lang="en-US" dirty="0"/>
          </a:p>
        </p:txBody>
      </p:sp>
      <p:graphicFrame>
        <p:nvGraphicFramePr>
          <p:cNvPr id="277506" name="Object 2"/>
          <p:cNvGraphicFramePr>
            <a:graphicFrameLocks noChangeAspect="1"/>
          </p:cNvGraphicFramePr>
          <p:nvPr/>
        </p:nvGraphicFramePr>
        <p:xfrm>
          <a:off x="2667000" y="1752600"/>
          <a:ext cx="4495800" cy="4196001"/>
        </p:xfrm>
        <a:graphic>
          <a:graphicData uri="http://schemas.openxmlformats.org/presentationml/2006/ole">
            <mc:AlternateContent xmlns:mc="http://schemas.openxmlformats.org/markup-compatibility/2006">
              <mc:Choice xmlns:v="urn:schemas-microsoft-com:vml" Requires="v">
                <p:oleObj spid="_x0000_s310275" name="Document" r:id="rId4" imgW="5486400" imgH="7073900" progId="Word.Document.12">
                  <p:embed/>
                </p:oleObj>
              </mc:Choice>
              <mc:Fallback>
                <p:oleObj name="Document" r:id="rId4" imgW="5486400" imgH="707390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752600"/>
                        <a:ext cx="4495800" cy="41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6"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6"/>
              <a:srcRect/>
              <a:stretch>
                <a:fillRect/>
              </a:stretch>
            </p:blipFill>
          </mc:Choice>
          <mc:Fallback>
            <p:blipFill>
              <a:blip r:embed="rId7"/>
              <a:srcRect/>
              <a:stretch>
                <a:fillRect/>
              </a:stretch>
            </p:blipFill>
          </mc:Fallback>
        </mc:AlternateContent>
        <p:spPr bwMode="auto">
          <a:xfrm>
            <a:off x="533400" y="6019800"/>
            <a:ext cx="612775" cy="611188"/>
          </a:xfrm>
          <a:prstGeom prst="rect">
            <a:avLst/>
          </a:prstGeom>
          <a:noFill/>
          <a:ln w="9525">
            <a:noFill/>
            <a:miter lim="800000"/>
            <a:headEnd/>
            <a:tailEnd/>
          </a:ln>
        </p:spPr>
      </p:pic>
      <p:sp>
        <p:nvSpPr>
          <p:cNvPr id="7" name="Rectangle 6"/>
          <p:cNvSpPr>
            <a:spLocks noChangeArrowheads="1"/>
          </p:cNvSpPr>
          <p:nvPr/>
        </p:nvSpPr>
        <p:spPr bwMode="auto">
          <a:xfrm>
            <a:off x="1447800" y="5943600"/>
            <a:ext cx="7696200" cy="523220"/>
          </a:xfrm>
          <a:prstGeom prst="rect">
            <a:avLst/>
          </a:prstGeom>
          <a:noFill/>
          <a:ln w="9525">
            <a:noFill/>
            <a:miter lim="800000"/>
            <a:headEnd/>
            <a:tailEnd/>
          </a:ln>
        </p:spPr>
        <p:txBody>
          <a:bodyPr wrap="square">
            <a:prstTxWarp prst="textNoShape">
              <a:avLst/>
            </a:prstTxWarp>
            <a:spAutoFit/>
          </a:bodyPr>
          <a:lstStyle>
            <a:defPPr>
              <a:defRPr lang="en-US"/>
            </a:defPPr>
            <a:lvl1pPr algn="l" rtl="0" fontAlgn="base">
              <a:spcBef>
                <a:spcPct val="0"/>
              </a:spcBef>
              <a:spcAft>
                <a:spcPct val="0"/>
              </a:spcAft>
              <a:defRPr b="1" kern="1200">
                <a:solidFill>
                  <a:schemeClr val="tx1"/>
                </a:solidFill>
                <a:latin typeface="Arial" pitchFamily="-65" charset="0"/>
                <a:ea typeface="+mn-ea"/>
                <a:cs typeface="+mn-cs"/>
              </a:defRPr>
            </a:lvl1pPr>
            <a:lvl2pPr marL="457200" algn="l" rtl="0" fontAlgn="base">
              <a:spcBef>
                <a:spcPct val="0"/>
              </a:spcBef>
              <a:spcAft>
                <a:spcPct val="0"/>
              </a:spcAft>
              <a:defRPr b="1" kern="1200">
                <a:solidFill>
                  <a:schemeClr val="tx1"/>
                </a:solidFill>
                <a:latin typeface="Arial" pitchFamily="-65" charset="0"/>
                <a:ea typeface="+mn-ea"/>
                <a:cs typeface="+mn-cs"/>
              </a:defRPr>
            </a:lvl2pPr>
            <a:lvl3pPr marL="914400" algn="l" rtl="0" fontAlgn="base">
              <a:spcBef>
                <a:spcPct val="0"/>
              </a:spcBef>
              <a:spcAft>
                <a:spcPct val="0"/>
              </a:spcAft>
              <a:defRPr b="1" kern="1200">
                <a:solidFill>
                  <a:schemeClr val="tx1"/>
                </a:solidFill>
                <a:latin typeface="Arial" pitchFamily="-65" charset="0"/>
                <a:ea typeface="+mn-ea"/>
                <a:cs typeface="+mn-cs"/>
              </a:defRPr>
            </a:lvl3pPr>
            <a:lvl4pPr marL="1371600" algn="l" rtl="0" fontAlgn="base">
              <a:spcBef>
                <a:spcPct val="0"/>
              </a:spcBef>
              <a:spcAft>
                <a:spcPct val="0"/>
              </a:spcAft>
              <a:defRPr b="1" kern="1200">
                <a:solidFill>
                  <a:schemeClr val="tx1"/>
                </a:solidFill>
                <a:latin typeface="Arial" pitchFamily="-65" charset="0"/>
                <a:ea typeface="+mn-ea"/>
                <a:cs typeface="+mn-cs"/>
              </a:defRPr>
            </a:lvl4pPr>
            <a:lvl5pPr marL="1828800" algn="l" rtl="0" fontAlgn="base">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pPr eaLnBrk="0" hangingPunct="0"/>
            <a:r>
              <a:rPr lang="en-US" sz="1400" b="0" dirty="0">
                <a:solidFill>
                  <a:srgbClr val="FF6600"/>
                </a:solidFill>
              </a:rPr>
              <a:t>Handout:</a:t>
            </a:r>
            <a:r>
              <a:rPr lang="en-US" sz="1400" b="0" dirty="0" smtClean="0">
                <a:solidFill>
                  <a:srgbClr val="FF6600"/>
                </a:solidFill>
              </a:rPr>
              <a:t> Teaching Language Functions</a:t>
            </a:r>
          </a:p>
          <a:p>
            <a:pPr eaLnBrk="0" hangingPunct="0"/>
            <a:r>
              <a:rPr lang="en-US" sz="1400" b="0" dirty="0" smtClean="0">
                <a:solidFill>
                  <a:srgbClr val="FF6600"/>
                </a:solidFill>
              </a:rPr>
              <a:t>Sentence Frames:  Using the Language of Comparison</a:t>
            </a:r>
            <a:endParaRPr lang="en-US" sz="1400" b="0" dirty="0">
              <a:solidFill>
                <a:srgbClr val="FF6600"/>
              </a:solidFill>
            </a:endParaRPr>
          </a:p>
        </p:txBody>
      </p:sp>
      <p:sp>
        <p:nvSpPr>
          <p:cNvPr id="9" name="TextBox 8"/>
          <p:cNvSpPr txBox="1"/>
          <p:nvPr/>
        </p:nvSpPr>
        <p:spPr>
          <a:xfrm>
            <a:off x="1981200" y="1143000"/>
            <a:ext cx="4790269" cy="369332"/>
          </a:xfrm>
          <a:prstGeom prst="rect">
            <a:avLst/>
          </a:prstGeom>
          <a:solidFill>
            <a:schemeClr val="bg1"/>
          </a:solidFill>
        </p:spPr>
        <p:txBody>
          <a:bodyPr wrap="none" rtlCol="0">
            <a:spAutoFit/>
          </a:bodyPr>
          <a:lstStyle/>
          <a:p>
            <a:r>
              <a:rPr lang="en-US" dirty="0" smtClean="0"/>
              <a:t>How are percentages similar to decimals?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Functions:  Analyzing</a:t>
            </a:r>
            <a:endParaRPr lang="en-US" dirty="0"/>
          </a:p>
        </p:txBody>
      </p:sp>
      <p:sp>
        <p:nvSpPr>
          <p:cNvPr id="3" name="Content Placeholder 2"/>
          <p:cNvSpPr>
            <a:spLocks noGrp="1"/>
          </p:cNvSpPr>
          <p:nvPr>
            <p:ph sz="quarter" idx="1"/>
          </p:nvPr>
        </p:nvSpPr>
        <p:spPr/>
        <p:txBody>
          <a:bodyPr/>
          <a:lstStyle/>
          <a:p>
            <a:r>
              <a:rPr lang="en-US" u="sng" dirty="0" smtClean="0"/>
              <a:t>What is the language function, </a:t>
            </a:r>
            <a:r>
              <a:rPr lang="en-US" i="1" u="sng" dirty="0" smtClean="0"/>
              <a:t>analyzing</a:t>
            </a:r>
            <a:r>
              <a:rPr lang="en-US" u="sng" dirty="0" smtClean="0"/>
              <a:t>?</a:t>
            </a:r>
            <a:r>
              <a:rPr lang="en-US" dirty="0" smtClean="0"/>
              <a:t>  Using language to separate wholes into parts and to identify relationships</a:t>
            </a:r>
          </a:p>
          <a:p>
            <a:r>
              <a:rPr lang="en-US" u="sng" dirty="0" smtClean="0"/>
              <a:t>How do you know if students need to use the language function of analyzing?</a:t>
            </a:r>
            <a:r>
              <a:rPr lang="en-US" dirty="0" smtClean="0"/>
              <a:t>  When you see words like </a:t>
            </a:r>
            <a:r>
              <a:rPr lang="en-US" i="1" dirty="0" smtClean="0"/>
              <a:t>examine, investigate, break down, </a:t>
            </a:r>
            <a:r>
              <a:rPr lang="en-US" dirty="0" smtClean="0"/>
              <a:t>or</a:t>
            </a:r>
            <a:r>
              <a:rPr lang="en-US" i="1" dirty="0" smtClean="0"/>
              <a:t> determine</a:t>
            </a:r>
            <a:r>
              <a:rPr lang="en-US" dirty="0" smtClean="0"/>
              <a:t>, students need to use the language function of analyzing.</a:t>
            </a:r>
          </a:p>
          <a:p>
            <a:pPr>
              <a:buNone/>
            </a:pPr>
            <a:endParaRPr lang="en-US" dirty="0"/>
          </a:p>
        </p:txBody>
      </p:sp>
      <p:sp>
        <p:nvSpPr>
          <p:cNvPr id="4" name="Rectangle 5"/>
          <p:cNvSpPr>
            <a:spLocks noChangeArrowheads="1"/>
          </p:cNvSpPr>
          <p:nvPr/>
        </p:nvSpPr>
        <p:spPr bwMode="auto">
          <a:xfrm>
            <a:off x="1524000" y="5410200"/>
            <a:ext cx="7086600" cy="923330"/>
          </a:xfrm>
          <a:prstGeom prst="rect">
            <a:avLst/>
          </a:prstGeom>
          <a:noFill/>
          <a:ln w="9525">
            <a:noFill/>
            <a:miter lim="800000"/>
            <a:headEnd/>
            <a:tailEnd/>
          </a:ln>
        </p:spPr>
        <p:txBody>
          <a:bodyPr>
            <a:prstTxWarp prst="textNoShape">
              <a:avLst/>
            </a:prstTxWarp>
            <a:spAutoFit/>
          </a:bodyPr>
          <a:lstStyle/>
          <a:p>
            <a:pPr eaLnBrk="0" hangingPunct="0"/>
            <a:r>
              <a:rPr lang="en-US" b="0" dirty="0">
                <a:solidFill>
                  <a:srgbClr val="FF6600"/>
                </a:solidFill>
              </a:rPr>
              <a:t>Handout:</a:t>
            </a:r>
            <a:r>
              <a:rPr lang="en-US" b="0" dirty="0" smtClean="0">
                <a:solidFill>
                  <a:srgbClr val="FF6600"/>
                </a:solidFill>
              </a:rPr>
              <a:t> Language Functions:  </a:t>
            </a:r>
            <a:r>
              <a:rPr lang="en-US" dirty="0" smtClean="0"/>
              <a:t>Language Functions:  Teaching the Language of </a:t>
            </a:r>
            <a:r>
              <a:rPr lang="en-US" i="1" dirty="0" smtClean="0"/>
              <a:t>Analyzing</a:t>
            </a:r>
            <a:r>
              <a:rPr lang="en-US" dirty="0" smtClean="0"/>
              <a:t> with Sentence Starters and Frames in the Math Class</a:t>
            </a:r>
          </a:p>
          <a:p>
            <a:pPr eaLnBrk="0" hangingPunct="0"/>
            <a:endParaRPr lang="en-US" b="0" dirty="0">
              <a:solidFill>
                <a:srgbClr val="FF6600"/>
              </a:solidFill>
            </a:endParaRPr>
          </a:p>
        </p:txBody>
      </p:sp>
      <p:pic>
        <p:nvPicPr>
          <p:cNvPr id="5"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533400" y="6019800"/>
            <a:ext cx="612775" cy="61118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Functions:  Analyzing</a:t>
            </a:r>
            <a:endParaRPr lang="en-US" dirty="0"/>
          </a:p>
        </p:txBody>
      </p:sp>
      <p:sp>
        <p:nvSpPr>
          <p:cNvPr id="3" name="Content Placeholder 2"/>
          <p:cNvSpPr>
            <a:spLocks noGrp="1"/>
          </p:cNvSpPr>
          <p:nvPr>
            <p:ph sz="quarter" idx="1"/>
          </p:nvPr>
        </p:nvSpPr>
        <p:spPr/>
        <p:txBody>
          <a:bodyPr/>
          <a:lstStyle/>
          <a:p>
            <a:r>
              <a:rPr lang="en-US" b="1" dirty="0" smtClean="0"/>
              <a:t>Task:</a:t>
            </a:r>
            <a:r>
              <a:rPr lang="en-US" dirty="0" smtClean="0"/>
              <a:t>  First, familiarize yourself with the word problem that will be given to you and its answer.</a:t>
            </a:r>
          </a:p>
          <a:p>
            <a:endParaRPr lang="en-US" dirty="0" smtClean="0"/>
          </a:p>
          <a:p>
            <a:pPr>
              <a:buNone/>
            </a:pPr>
            <a:r>
              <a:rPr lang="en-US" dirty="0" smtClean="0"/>
              <a:t>	</a:t>
            </a:r>
            <a:r>
              <a:rPr lang="en-US" dirty="0" smtClean="0">
                <a:latin typeface="Calisto MT"/>
              </a:rPr>
              <a:t>The table below depicts the amount depreciation of a car each year </a:t>
            </a:r>
            <a:r>
              <a:rPr lang="en-US" i="1" dirty="0" err="1" smtClean="0">
                <a:latin typeface="Calisto MT"/>
              </a:rPr>
              <a:t>t</a:t>
            </a:r>
            <a:r>
              <a:rPr lang="en-US" dirty="0" smtClean="0">
                <a:latin typeface="Calisto MT"/>
              </a:rPr>
              <a:t> since it was new.  Show that the ratio of depreciation amounts for consecutive years is constant.  Then write an equation that gives </a:t>
            </a:r>
            <a:r>
              <a:rPr lang="en-US" i="1" dirty="0" err="1" smtClean="0">
                <a:latin typeface="Calisto MT"/>
              </a:rPr>
              <a:t>d</a:t>
            </a:r>
            <a:r>
              <a:rPr lang="en-US" dirty="0" smtClean="0">
                <a:latin typeface="Calisto MT"/>
              </a:rPr>
              <a:t> as a function of </a:t>
            </a:r>
            <a:r>
              <a:rPr lang="en-US" i="1" dirty="0" err="1" smtClean="0">
                <a:latin typeface="Calisto MT"/>
              </a:rPr>
              <a:t>t</a:t>
            </a:r>
            <a:r>
              <a:rPr lang="en-US" dirty="0" smtClean="0">
                <a:latin typeface="Calisto MT"/>
              </a:rPr>
              <a:t>. </a:t>
            </a:r>
          </a:p>
          <a:p>
            <a:endParaRPr lang="en-US" dirty="0" smtClean="0"/>
          </a:p>
          <a:p>
            <a:r>
              <a:rPr lang="en-US" dirty="0" smtClean="0"/>
              <a:t>Next, find a partner.  </a:t>
            </a:r>
            <a:endParaRPr lang="en-US" dirty="0"/>
          </a:p>
        </p:txBody>
      </p:sp>
      <p:pic>
        <p:nvPicPr>
          <p:cNvPr id="4" name="Picture 2" descr="C:\Documents and Settings\srlyons\Local Settings\Temp\Temporary Internet Files\Content.IE5\CV5DX3IT\MCj04040130000[1].wmf"/>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152400" y="6246812"/>
            <a:ext cx="612775" cy="61118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153400" cy="990600"/>
          </a:xfrm>
        </p:spPr>
        <p:txBody>
          <a:bodyPr>
            <a:normAutofit/>
          </a:bodyPr>
          <a:lstStyle/>
          <a:p>
            <a:r>
              <a:rPr lang="en-US" sz="2900" dirty="0" smtClean="0">
                <a:ea typeface="Bookman Old Style" pitchFamily="-65" charset="0"/>
                <a:cs typeface="Bookman Old Style" pitchFamily="-65" charset="0"/>
              </a:rPr>
              <a:t/>
            </a:r>
            <a:br>
              <a:rPr lang="en-US" sz="2900" dirty="0" smtClean="0">
                <a:ea typeface="Bookman Old Style" pitchFamily="-65" charset="0"/>
                <a:cs typeface="Bookman Old Style" pitchFamily="-65" charset="0"/>
              </a:rPr>
            </a:br>
            <a:r>
              <a:rPr lang="en-US" sz="2900" dirty="0">
                <a:ea typeface="Bookman Old Style" pitchFamily="-65" charset="0"/>
                <a:cs typeface="Bookman Old Style" pitchFamily="-65" charset="0"/>
              </a:rPr>
              <a:t>What</a:t>
            </a:r>
            <a:r>
              <a:rPr lang="en-US" sz="2900" dirty="0" smtClean="0">
                <a:ea typeface="Bookman Old Style" pitchFamily="-65" charset="0"/>
                <a:cs typeface="Bookman Old Style" pitchFamily="-65" charset="0"/>
              </a:rPr>
              <a:t> am I learning from this session?</a:t>
            </a:r>
            <a:endParaRPr lang="en-US" sz="2900" dirty="0">
              <a:ea typeface="Bookman Old Style" pitchFamily="-65" charset="0"/>
              <a:cs typeface="Bookman Old Style" pitchFamily="-65" charset="0"/>
            </a:endParaRPr>
          </a:p>
        </p:txBody>
      </p:sp>
      <p:sp>
        <p:nvSpPr>
          <p:cNvPr id="50179" name="Content Placeholder 2"/>
          <p:cNvSpPr>
            <a:spLocks noGrp="1"/>
          </p:cNvSpPr>
          <p:nvPr>
            <p:ph sz="quarter" idx="1"/>
          </p:nvPr>
        </p:nvSpPr>
        <p:spPr>
          <a:xfrm>
            <a:off x="457200" y="1143000"/>
            <a:ext cx="8229600" cy="4937125"/>
          </a:xfrm>
        </p:spPr>
        <p:txBody>
          <a:bodyPr/>
          <a:lstStyle/>
          <a:p>
            <a:pPr>
              <a:buFont typeface="Wingdings 3" pitchFamily="-65" charset="2"/>
              <a:buNone/>
            </a:pPr>
            <a:r>
              <a:rPr lang="en-US" dirty="0"/>
              <a:t> </a:t>
            </a:r>
            <a:r>
              <a:rPr lang="en-US" dirty="0">
                <a:latin typeface="Calibri (Body)" charset="0"/>
                <a:ea typeface="Calibri (Body)" charset="0"/>
                <a:cs typeface="Calibri (Body)" charset="0"/>
              </a:rPr>
              <a:t>	     K			W			  L</a:t>
            </a:r>
          </a:p>
        </p:txBody>
      </p:sp>
      <p:cxnSp>
        <p:nvCxnSpPr>
          <p:cNvPr id="6" name="Straight Connector 5"/>
          <p:cNvCxnSpPr>
            <a:cxnSpLocks noChangeShapeType="1"/>
          </p:cNvCxnSpPr>
          <p:nvPr/>
        </p:nvCxnSpPr>
        <p:spPr bwMode="auto">
          <a:xfrm rot="16200000" flipH="1">
            <a:off x="578644" y="3852069"/>
            <a:ext cx="4525963" cy="22225"/>
          </a:xfrm>
          <a:prstGeom prst="line">
            <a:avLst/>
          </a:prstGeom>
          <a:noFill/>
          <a:ln w="19050">
            <a:solidFill>
              <a:schemeClr val="accent1"/>
            </a:solidFill>
            <a:round/>
            <a:headEnd/>
            <a:tailEnd/>
          </a:ln>
          <a:effectLst>
            <a:outerShdw blurRad="38100" dist="26940" dir="5400000" rotWithShape="0">
              <a:srgbClr val="000000">
                <a:alpha val="39999"/>
              </a:srgbClr>
            </a:outerShdw>
          </a:effectLst>
        </p:spPr>
      </p:cxnSp>
      <p:cxnSp>
        <p:nvCxnSpPr>
          <p:cNvPr id="8" name="Straight Connector 7"/>
          <p:cNvCxnSpPr>
            <a:cxnSpLocks noChangeShapeType="1"/>
          </p:cNvCxnSpPr>
          <p:nvPr/>
        </p:nvCxnSpPr>
        <p:spPr bwMode="auto">
          <a:xfrm rot="5400000">
            <a:off x="4020343" y="3863182"/>
            <a:ext cx="4525963" cy="0"/>
          </a:xfrm>
          <a:prstGeom prst="line">
            <a:avLst/>
          </a:prstGeom>
          <a:noFill/>
          <a:ln w="19050">
            <a:solidFill>
              <a:schemeClr val="accent1"/>
            </a:solidFill>
            <a:round/>
            <a:headEnd/>
            <a:tailEnd/>
          </a:ln>
          <a:effectLst>
            <a:outerShdw blurRad="38100" dist="26940" dir="5400000" rotWithShape="0">
              <a:srgbClr val="000000">
                <a:alpha val="39999"/>
              </a:srgbClr>
            </a:outerShdw>
          </a:effectLst>
        </p:spPr>
      </p:cxnSp>
      <p:sp>
        <p:nvSpPr>
          <p:cNvPr id="7" name="TextBox 6"/>
          <p:cNvSpPr txBox="1">
            <a:spLocks noChangeArrowheads="1"/>
          </p:cNvSpPr>
          <p:nvPr/>
        </p:nvSpPr>
        <p:spPr bwMode="auto">
          <a:xfrm>
            <a:off x="152400" y="2362200"/>
            <a:ext cx="2457450" cy="830263"/>
          </a:xfrm>
          <a:prstGeom prst="rect">
            <a:avLst/>
          </a:prstGeom>
          <a:noFill/>
          <a:ln w="9525">
            <a:noFill/>
            <a:miter lim="800000"/>
            <a:headEnd/>
            <a:tailEnd/>
          </a:ln>
        </p:spPr>
        <p:txBody>
          <a:bodyPr wrap="none">
            <a:prstTxWarp prst="textNoShape">
              <a:avLst/>
            </a:prstTxWarp>
            <a:spAutoFit/>
          </a:bodyPr>
          <a:lstStyle/>
          <a:p>
            <a:r>
              <a:rPr lang="en-US" sz="2400" b="1" dirty="0"/>
              <a:t>What do I already</a:t>
            </a:r>
          </a:p>
          <a:p>
            <a:r>
              <a:rPr lang="en-US" sz="2400" b="1" dirty="0"/>
              <a:t>KNOW?</a:t>
            </a:r>
          </a:p>
        </p:txBody>
      </p:sp>
      <p:sp>
        <p:nvSpPr>
          <p:cNvPr id="9" name="TextBox 8"/>
          <p:cNvSpPr txBox="1">
            <a:spLocks noChangeArrowheads="1"/>
          </p:cNvSpPr>
          <p:nvPr/>
        </p:nvSpPr>
        <p:spPr bwMode="auto">
          <a:xfrm>
            <a:off x="3230563" y="3236913"/>
            <a:ext cx="2393950" cy="831850"/>
          </a:xfrm>
          <a:prstGeom prst="rect">
            <a:avLst/>
          </a:prstGeom>
          <a:noFill/>
          <a:ln w="9525">
            <a:noFill/>
            <a:miter lim="800000"/>
            <a:headEnd/>
            <a:tailEnd/>
          </a:ln>
        </p:spPr>
        <p:txBody>
          <a:bodyPr wrap="none">
            <a:prstTxWarp prst="textNoShape">
              <a:avLst/>
            </a:prstTxWarp>
            <a:spAutoFit/>
          </a:bodyPr>
          <a:lstStyle/>
          <a:p>
            <a:r>
              <a:rPr lang="en-US" sz="2400" b="1"/>
              <a:t>What do I WANT </a:t>
            </a:r>
          </a:p>
          <a:p>
            <a:r>
              <a:rPr lang="en-US" sz="2400" b="1"/>
              <a:t>TO KNOW/learn?</a:t>
            </a:r>
          </a:p>
        </p:txBody>
      </p:sp>
      <p:sp>
        <p:nvSpPr>
          <p:cNvPr id="10" name="TextBox 9"/>
          <p:cNvSpPr txBox="1">
            <a:spLocks noChangeArrowheads="1"/>
          </p:cNvSpPr>
          <p:nvPr/>
        </p:nvSpPr>
        <p:spPr bwMode="auto">
          <a:xfrm>
            <a:off x="6316663" y="4225925"/>
            <a:ext cx="2370137" cy="831850"/>
          </a:xfrm>
          <a:prstGeom prst="rect">
            <a:avLst/>
          </a:prstGeom>
          <a:noFill/>
          <a:ln w="9525">
            <a:noFill/>
            <a:miter lim="800000"/>
            <a:headEnd/>
            <a:tailEnd/>
          </a:ln>
        </p:spPr>
        <p:txBody>
          <a:bodyPr wrap="none">
            <a:prstTxWarp prst="textNoShape">
              <a:avLst/>
            </a:prstTxWarp>
            <a:spAutoFit/>
          </a:bodyPr>
          <a:lstStyle/>
          <a:p>
            <a:r>
              <a:rPr lang="en-US" sz="2400" b="1"/>
              <a:t>What did I learn/</a:t>
            </a:r>
          </a:p>
          <a:p>
            <a:r>
              <a:rPr lang="en-US" sz="2400" b="1"/>
              <a:t>new questions?</a:t>
            </a:r>
          </a:p>
        </p:txBody>
      </p:sp>
      <p:sp>
        <p:nvSpPr>
          <p:cNvPr id="50185" name="Date Placeholder 3"/>
          <p:cNvSpPr>
            <a:spLocks noGrp="1"/>
          </p:cNvSpPr>
          <p:nvPr>
            <p:ph type="dt" sz="quarter" idx="10"/>
          </p:nvPr>
        </p:nvSpPr>
        <p:spPr bwMode="auto">
          <a:noFill/>
          <a:ln>
            <a:miter lim="800000"/>
            <a:headEnd/>
            <a:tailEnd/>
          </a:ln>
        </p:spPr>
        <p:txBody>
          <a:bodyPr/>
          <a:lstStyle/>
          <a:p>
            <a:r>
              <a:rPr lang="en-US"/>
              <a:t>5/29/12</a:t>
            </a:r>
          </a:p>
        </p:txBody>
      </p:sp>
      <p:sp>
        <p:nvSpPr>
          <p:cNvPr id="50186" name="Slide Number Placeholder 4"/>
          <p:cNvSpPr>
            <a:spLocks noGrp="1"/>
          </p:cNvSpPr>
          <p:nvPr>
            <p:ph type="sldNum" sz="quarter" idx="12"/>
          </p:nvPr>
        </p:nvSpPr>
        <p:spPr bwMode="auto">
          <a:noFill/>
          <a:ln>
            <a:miter lim="800000"/>
            <a:headEnd/>
            <a:tailEnd/>
          </a:ln>
        </p:spPr>
        <p:txBody>
          <a:bodyPr>
            <a:normAutofit fontScale="85000" lnSpcReduction="20000"/>
          </a:bodyPr>
          <a:lstStyle/>
          <a:p>
            <a:fld id="{24494BC9-15C2-1245-83A4-80F38A4AD6E1}" type="slidenum">
              <a:rPr lang="en-US"/>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p:cNvSpPr>
          <p:nvPr>
            <p:ph type="title" sz="quarter"/>
          </p:nvPr>
        </p:nvSpPr>
        <p:spPr>
          <a:xfrm>
            <a:off x="76200" y="-76200"/>
            <a:ext cx="9067800" cy="1143000"/>
          </a:xfrm>
        </p:spPr>
        <p:txBody>
          <a:bodyPr/>
          <a:lstStyle/>
          <a:p>
            <a:r>
              <a:rPr lang="en-US" sz="3200">
                <a:solidFill>
                  <a:srgbClr val="000000"/>
                </a:solidFill>
                <a:ea typeface="ＭＳ Ｐゴシック" pitchFamily="-65" charset="-128"/>
                <a:cs typeface="ＭＳ Ｐゴシック" pitchFamily="-65" charset="-128"/>
              </a:rPr>
              <a:t>A Challenge: There is a lot to teach in all classes, especially in Algebra!</a:t>
            </a:r>
          </a:p>
        </p:txBody>
      </p:sp>
      <p:pic>
        <p:nvPicPr>
          <p:cNvPr id="116739" name="Picture 3" descr="j0078715"/>
          <p:cNvPicPr>
            <a:picLocks noGrp="1" noChangeAspect="1" noChangeArrowheads="1"/>
          </p:cNvPicPr>
          <p:nvPr>
            <p:ph sz="quarter" idx="1"/>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a:xfrm>
            <a:off x="1190625" y="4564063"/>
            <a:ext cx="558800" cy="831850"/>
          </a:xfrm>
        </p:spPr>
      </p:pic>
      <p:pic>
        <p:nvPicPr>
          <p:cNvPr id="116740" name="Picture 4" descr="j0078715"/>
          <p:cNvPicPr>
            <a:picLocks noGrp="1" noChangeAspect="1" noChangeArrowheads="1"/>
          </p:cNvPicPr>
          <p:nvPr>
            <p:ph sz="quarter" idx="2"/>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a:xfrm>
            <a:off x="2133600" y="5486400"/>
            <a:ext cx="522288" cy="685800"/>
          </a:xfrm>
        </p:spPr>
      </p:pic>
      <p:pic>
        <p:nvPicPr>
          <p:cNvPr id="415749" name="Picture 5" descr="j0078715"/>
          <p:cNvPicPr>
            <a:picLocks noGrp="1" noChangeAspect="1" noChangeArrowheads="1"/>
          </p:cNvPicPr>
          <p:nvPr>
            <p:ph sz="quarter" idx="3"/>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a:xfrm>
            <a:off x="701675" y="4656138"/>
            <a:ext cx="477838" cy="835025"/>
          </a:xfrm>
        </p:spPr>
      </p:pic>
      <p:pic>
        <p:nvPicPr>
          <p:cNvPr id="116742" name="Picture 7" descr="j0078715"/>
          <p:cNvPicPr>
            <a:picLocks noGrp="1" noChangeAspect="1" noChangeArrowheads="1"/>
          </p:cNvPicPr>
          <p:nvPr>
            <p:ph sz="quarter" idx="4"/>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a:xfrm>
            <a:off x="1844675" y="4470400"/>
            <a:ext cx="568325" cy="835025"/>
          </a:xfrm>
        </p:spPr>
      </p:pic>
      <p:sp>
        <p:nvSpPr>
          <p:cNvPr id="116743" name="Line 6"/>
          <p:cNvSpPr>
            <a:spLocks noChangeShapeType="1"/>
          </p:cNvSpPr>
          <p:nvPr/>
        </p:nvSpPr>
        <p:spPr bwMode="auto">
          <a:xfrm flipV="1">
            <a:off x="5334000" y="3733800"/>
            <a:ext cx="4038600" cy="457200"/>
          </a:xfrm>
          <a:prstGeom prst="line">
            <a:avLst/>
          </a:prstGeom>
          <a:noFill/>
          <a:ln w="38100">
            <a:solidFill>
              <a:schemeClr val="tx1"/>
            </a:solidFill>
            <a:round/>
            <a:headEnd/>
            <a:tailEnd/>
          </a:ln>
        </p:spPr>
        <p:txBody>
          <a:bodyPr>
            <a:prstTxWarp prst="textNoShape">
              <a:avLst/>
            </a:prstTxWarp>
          </a:bodyPr>
          <a:lstStyle/>
          <a:p>
            <a:endParaRPr lang="en-US"/>
          </a:p>
        </p:txBody>
      </p:sp>
      <p:pic>
        <p:nvPicPr>
          <p:cNvPr id="415752" name="Picture 8"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3352800" y="5257800"/>
            <a:ext cx="468313" cy="685800"/>
          </a:xfrm>
          <a:prstGeom prst="rect">
            <a:avLst/>
          </a:prstGeom>
          <a:noFill/>
          <a:ln w="9525">
            <a:noFill/>
            <a:miter lim="800000"/>
            <a:headEnd/>
            <a:tailEnd/>
          </a:ln>
        </p:spPr>
      </p:pic>
      <p:pic>
        <p:nvPicPr>
          <p:cNvPr id="415753" name="Picture 9"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3886200" y="5181600"/>
            <a:ext cx="468313" cy="685800"/>
          </a:xfrm>
          <a:prstGeom prst="rect">
            <a:avLst/>
          </a:prstGeom>
          <a:noFill/>
          <a:ln w="9525">
            <a:noFill/>
            <a:miter lim="800000"/>
            <a:headEnd/>
            <a:tailEnd/>
          </a:ln>
        </p:spPr>
      </p:pic>
      <p:pic>
        <p:nvPicPr>
          <p:cNvPr id="415754" name="Picture 10"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4419600" y="5105400"/>
            <a:ext cx="468313" cy="685800"/>
          </a:xfrm>
          <a:prstGeom prst="rect">
            <a:avLst/>
          </a:prstGeom>
          <a:noFill/>
          <a:ln w="9525">
            <a:noFill/>
            <a:miter lim="800000"/>
            <a:headEnd/>
            <a:tailEnd/>
          </a:ln>
        </p:spPr>
      </p:pic>
      <p:pic>
        <p:nvPicPr>
          <p:cNvPr id="415755" name="Picture 11"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2590800" y="1905000"/>
            <a:ext cx="392113" cy="609600"/>
          </a:xfrm>
          <a:prstGeom prst="rect">
            <a:avLst/>
          </a:prstGeom>
          <a:noFill/>
          <a:ln w="9525">
            <a:noFill/>
            <a:miter lim="800000"/>
            <a:headEnd/>
            <a:tailEnd/>
          </a:ln>
        </p:spPr>
      </p:pic>
      <p:pic>
        <p:nvPicPr>
          <p:cNvPr id="415756" name="Picture 12"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2133600" y="1676400"/>
            <a:ext cx="338138" cy="609600"/>
          </a:xfrm>
          <a:prstGeom prst="rect">
            <a:avLst/>
          </a:prstGeom>
          <a:noFill/>
          <a:ln w="9525">
            <a:noFill/>
            <a:miter lim="800000"/>
            <a:headEnd/>
            <a:tailEnd/>
          </a:ln>
        </p:spPr>
      </p:pic>
      <p:pic>
        <p:nvPicPr>
          <p:cNvPr id="415757" name="Picture 13"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990600" y="1752600"/>
            <a:ext cx="381000" cy="685800"/>
          </a:xfrm>
          <a:prstGeom prst="rect">
            <a:avLst/>
          </a:prstGeom>
          <a:noFill/>
          <a:ln w="9525">
            <a:noFill/>
            <a:miter lim="800000"/>
            <a:headEnd/>
            <a:tailEnd/>
          </a:ln>
        </p:spPr>
      </p:pic>
      <p:pic>
        <p:nvPicPr>
          <p:cNvPr id="415758" name="Picture 14"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1524000" y="1676400"/>
            <a:ext cx="392113" cy="685800"/>
          </a:xfrm>
          <a:prstGeom prst="rect">
            <a:avLst/>
          </a:prstGeom>
          <a:noFill/>
          <a:ln w="9525">
            <a:noFill/>
            <a:miter lim="800000"/>
            <a:headEnd/>
            <a:tailEnd/>
          </a:ln>
        </p:spPr>
      </p:pic>
      <p:pic>
        <p:nvPicPr>
          <p:cNvPr id="415759" name="Picture 15"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381000" y="1752600"/>
            <a:ext cx="468313" cy="609600"/>
          </a:xfrm>
          <a:prstGeom prst="rect">
            <a:avLst/>
          </a:prstGeom>
          <a:noFill/>
          <a:ln w="9525">
            <a:noFill/>
            <a:miter lim="800000"/>
            <a:headEnd/>
            <a:tailEnd/>
          </a:ln>
        </p:spPr>
      </p:pic>
      <p:pic>
        <p:nvPicPr>
          <p:cNvPr id="415760" name="Picture 16"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2743200" y="5334000"/>
            <a:ext cx="544513" cy="685800"/>
          </a:xfrm>
          <a:prstGeom prst="rect">
            <a:avLst/>
          </a:prstGeom>
          <a:noFill/>
          <a:ln w="9525">
            <a:noFill/>
            <a:miter lim="800000"/>
            <a:headEnd/>
            <a:tailEnd/>
          </a:ln>
        </p:spPr>
      </p:pic>
      <p:pic>
        <p:nvPicPr>
          <p:cNvPr id="116753" name="Picture 17"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1524000" y="5562600"/>
            <a:ext cx="522288" cy="685800"/>
          </a:xfrm>
          <a:prstGeom prst="rect">
            <a:avLst/>
          </a:prstGeom>
          <a:noFill/>
          <a:ln w="9525">
            <a:noFill/>
            <a:miter lim="800000"/>
            <a:headEnd/>
            <a:tailEnd/>
          </a:ln>
        </p:spPr>
      </p:pic>
      <p:pic>
        <p:nvPicPr>
          <p:cNvPr id="116754" name="Picture 18"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914400" y="5715000"/>
            <a:ext cx="522288" cy="685800"/>
          </a:xfrm>
          <a:prstGeom prst="rect">
            <a:avLst/>
          </a:prstGeom>
          <a:noFill/>
          <a:ln w="9525">
            <a:noFill/>
            <a:miter lim="800000"/>
            <a:headEnd/>
            <a:tailEnd/>
          </a:ln>
        </p:spPr>
      </p:pic>
      <p:pic>
        <p:nvPicPr>
          <p:cNvPr id="415763" name="Picture 19" descr="j00787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685800" y="4953000"/>
            <a:ext cx="446088" cy="685800"/>
          </a:xfrm>
          <a:prstGeom prst="rect">
            <a:avLst/>
          </a:prstGeom>
          <a:noFill/>
          <a:ln w="9525">
            <a:noFill/>
            <a:miter lim="800000"/>
            <a:headEnd/>
            <a:tailEnd/>
          </a:ln>
        </p:spPr>
      </p:pic>
      <p:sp>
        <p:nvSpPr>
          <p:cNvPr id="116756" name="Line 20"/>
          <p:cNvSpPr>
            <a:spLocks noChangeShapeType="1"/>
          </p:cNvSpPr>
          <p:nvPr/>
        </p:nvSpPr>
        <p:spPr bwMode="auto">
          <a:xfrm flipV="1">
            <a:off x="762000" y="5334000"/>
            <a:ext cx="8382000" cy="12192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6757" name="Line 21"/>
          <p:cNvSpPr>
            <a:spLocks noChangeShapeType="1"/>
          </p:cNvSpPr>
          <p:nvPr/>
        </p:nvSpPr>
        <p:spPr bwMode="auto">
          <a:xfrm>
            <a:off x="1676400" y="2438400"/>
            <a:ext cx="2209800" cy="19812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6758" name="Line 22"/>
          <p:cNvSpPr>
            <a:spLocks noChangeShapeType="1"/>
          </p:cNvSpPr>
          <p:nvPr/>
        </p:nvSpPr>
        <p:spPr bwMode="auto">
          <a:xfrm flipH="1" flipV="1">
            <a:off x="3124200" y="2286000"/>
            <a:ext cx="2209800" cy="1905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6759" name="Line 23"/>
          <p:cNvSpPr>
            <a:spLocks noChangeShapeType="1"/>
          </p:cNvSpPr>
          <p:nvPr/>
        </p:nvSpPr>
        <p:spPr bwMode="auto">
          <a:xfrm flipH="1">
            <a:off x="762000" y="4419600"/>
            <a:ext cx="3124200" cy="4572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6760" name="Text Box 24"/>
          <p:cNvSpPr txBox="1">
            <a:spLocks noChangeArrowheads="1"/>
          </p:cNvSpPr>
          <p:nvPr/>
        </p:nvSpPr>
        <p:spPr bwMode="auto">
          <a:xfrm>
            <a:off x="4098925" y="2449513"/>
            <a:ext cx="1531938" cy="508000"/>
          </a:xfrm>
          <a:prstGeom prst="rect">
            <a:avLst/>
          </a:prstGeom>
          <a:noFill/>
          <a:ln w="9525">
            <a:noFill/>
            <a:miter lim="800000"/>
            <a:headEnd/>
            <a:tailEnd/>
          </a:ln>
        </p:spPr>
        <p:txBody>
          <a:bodyPr wrap="none">
            <a:prstTxWarp prst="textNoShape">
              <a:avLst/>
            </a:prstTxWarp>
            <a:spAutoFit/>
          </a:bodyPr>
          <a:lstStyle/>
          <a:p>
            <a:r>
              <a:rPr lang="en-US" sz="2700"/>
              <a:t> English</a:t>
            </a:r>
          </a:p>
        </p:txBody>
      </p:sp>
      <p:sp>
        <p:nvSpPr>
          <p:cNvPr id="116761" name="Text Box 25"/>
          <p:cNvSpPr txBox="1">
            <a:spLocks noChangeArrowheads="1"/>
          </p:cNvSpPr>
          <p:nvPr/>
        </p:nvSpPr>
        <p:spPr bwMode="auto">
          <a:xfrm>
            <a:off x="4784725" y="2906713"/>
            <a:ext cx="1633538" cy="503237"/>
          </a:xfrm>
          <a:prstGeom prst="rect">
            <a:avLst/>
          </a:prstGeom>
          <a:noFill/>
          <a:ln w="9525">
            <a:noFill/>
            <a:miter lim="800000"/>
            <a:headEnd/>
            <a:tailEnd/>
          </a:ln>
        </p:spPr>
        <p:txBody>
          <a:bodyPr wrap="none">
            <a:prstTxWarp prst="textNoShape">
              <a:avLst/>
            </a:prstTxWarp>
            <a:spAutoFit/>
          </a:bodyPr>
          <a:lstStyle/>
          <a:p>
            <a:r>
              <a:rPr lang="en-US" sz="2700"/>
              <a:t>Learners</a:t>
            </a:r>
            <a:endParaRPr lang="en-US">
              <a:solidFill>
                <a:schemeClr val="bg1"/>
              </a:solidFill>
              <a:latin typeface="Times" pitchFamily="-65" charset="0"/>
            </a:endParaRPr>
          </a:p>
        </p:txBody>
      </p:sp>
      <p:sp>
        <p:nvSpPr>
          <p:cNvPr id="116762" name="Text Box 26"/>
          <p:cNvSpPr txBox="1">
            <a:spLocks noChangeArrowheads="1"/>
          </p:cNvSpPr>
          <p:nvPr/>
        </p:nvSpPr>
        <p:spPr bwMode="auto">
          <a:xfrm>
            <a:off x="2270125" y="2486025"/>
            <a:ext cx="354013"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1</a:t>
            </a:r>
            <a:endParaRPr lang="en-US">
              <a:solidFill>
                <a:schemeClr val="bg1"/>
              </a:solidFill>
              <a:latin typeface="Times" pitchFamily="-65" charset="0"/>
            </a:endParaRPr>
          </a:p>
        </p:txBody>
      </p:sp>
      <p:sp>
        <p:nvSpPr>
          <p:cNvPr id="116763" name="Text Box 27"/>
          <p:cNvSpPr txBox="1">
            <a:spLocks noChangeArrowheads="1"/>
          </p:cNvSpPr>
          <p:nvPr/>
        </p:nvSpPr>
        <p:spPr bwMode="auto">
          <a:xfrm>
            <a:off x="2743200" y="2846388"/>
            <a:ext cx="374650" cy="503237"/>
          </a:xfrm>
          <a:prstGeom prst="rect">
            <a:avLst/>
          </a:prstGeom>
          <a:noFill/>
          <a:ln w="9525">
            <a:noFill/>
            <a:miter lim="800000"/>
            <a:headEnd/>
            <a:tailEnd/>
          </a:ln>
        </p:spPr>
        <p:txBody>
          <a:bodyPr wrap="none">
            <a:prstTxWarp prst="textNoShape">
              <a:avLst/>
            </a:prstTxWarp>
            <a:spAutoFit/>
          </a:bodyPr>
          <a:lstStyle/>
          <a:p>
            <a:r>
              <a:rPr lang="en-US" sz="2700">
                <a:solidFill>
                  <a:srgbClr val="FF0000"/>
                </a:solidFill>
              </a:rPr>
              <a:t>2</a:t>
            </a:r>
            <a:endParaRPr lang="en-US">
              <a:solidFill>
                <a:schemeClr val="bg1"/>
              </a:solidFill>
              <a:latin typeface="Times" pitchFamily="-65" charset="0"/>
            </a:endParaRPr>
          </a:p>
        </p:txBody>
      </p:sp>
      <p:sp>
        <p:nvSpPr>
          <p:cNvPr id="116764" name="Text Box 28"/>
          <p:cNvSpPr txBox="1">
            <a:spLocks noChangeArrowheads="1"/>
          </p:cNvSpPr>
          <p:nvPr/>
        </p:nvSpPr>
        <p:spPr bwMode="auto">
          <a:xfrm>
            <a:off x="3184525" y="3135313"/>
            <a:ext cx="374650" cy="503237"/>
          </a:xfrm>
          <a:prstGeom prst="rect">
            <a:avLst/>
          </a:prstGeom>
          <a:noFill/>
          <a:ln w="9525">
            <a:noFill/>
            <a:miter lim="800000"/>
            <a:headEnd/>
            <a:tailEnd/>
          </a:ln>
        </p:spPr>
        <p:txBody>
          <a:bodyPr wrap="none">
            <a:prstTxWarp prst="textNoShape">
              <a:avLst/>
            </a:prstTxWarp>
            <a:spAutoFit/>
          </a:bodyPr>
          <a:lstStyle/>
          <a:p>
            <a:r>
              <a:rPr lang="en-US" sz="2700">
                <a:solidFill>
                  <a:srgbClr val="FF0000"/>
                </a:solidFill>
              </a:rPr>
              <a:t>3</a:t>
            </a:r>
          </a:p>
        </p:txBody>
      </p:sp>
      <p:sp>
        <p:nvSpPr>
          <p:cNvPr id="116765" name="Text Box 29"/>
          <p:cNvSpPr txBox="1">
            <a:spLocks noChangeArrowheads="1"/>
          </p:cNvSpPr>
          <p:nvPr/>
        </p:nvSpPr>
        <p:spPr bwMode="auto">
          <a:xfrm>
            <a:off x="3565525" y="3429000"/>
            <a:ext cx="374650" cy="503238"/>
          </a:xfrm>
          <a:prstGeom prst="rect">
            <a:avLst/>
          </a:prstGeom>
          <a:noFill/>
          <a:ln w="9525">
            <a:noFill/>
            <a:miter lim="800000"/>
            <a:headEnd/>
            <a:tailEnd/>
          </a:ln>
        </p:spPr>
        <p:txBody>
          <a:bodyPr>
            <a:prstTxWarp prst="textNoShape">
              <a:avLst/>
            </a:prstTxWarp>
            <a:spAutoFit/>
          </a:bodyPr>
          <a:lstStyle/>
          <a:p>
            <a:r>
              <a:rPr lang="en-US" sz="2700">
                <a:solidFill>
                  <a:srgbClr val="FF0000"/>
                </a:solidFill>
              </a:rPr>
              <a:t>4</a:t>
            </a:r>
          </a:p>
        </p:txBody>
      </p:sp>
      <p:sp>
        <p:nvSpPr>
          <p:cNvPr id="116766" name="Text Box 30"/>
          <p:cNvSpPr txBox="1">
            <a:spLocks noChangeArrowheads="1"/>
          </p:cNvSpPr>
          <p:nvPr/>
        </p:nvSpPr>
        <p:spPr bwMode="auto">
          <a:xfrm>
            <a:off x="3946525" y="3668713"/>
            <a:ext cx="374650" cy="503237"/>
          </a:xfrm>
          <a:prstGeom prst="rect">
            <a:avLst/>
          </a:prstGeom>
          <a:noFill/>
          <a:ln w="9525">
            <a:noFill/>
            <a:miter lim="800000"/>
            <a:headEnd/>
            <a:tailEnd/>
          </a:ln>
        </p:spPr>
        <p:txBody>
          <a:bodyPr wrap="none">
            <a:prstTxWarp prst="textNoShape">
              <a:avLst/>
            </a:prstTxWarp>
            <a:spAutoFit/>
          </a:bodyPr>
          <a:lstStyle/>
          <a:p>
            <a:r>
              <a:rPr lang="en-US" sz="2700">
                <a:solidFill>
                  <a:srgbClr val="FF0000"/>
                </a:solidFill>
              </a:rPr>
              <a:t>5</a:t>
            </a:r>
            <a:endParaRPr lang="en-US">
              <a:solidFill>
                <a:schemeClr val="bg1"/>
              </a:solidFill>
              <a:latin typeface="Times" pitchFamily="-65" charset="0"/>
            </a:endParaRPr>
          </a:p>
        </p:txBody>
      </p:sp>
      <p:sp>
        <p:nvSpPr>
          <p:cNvPr id="116767" name="Text Box 31"/>
          <p:cNvSpPr txBox="1">
            <a:spLocks noChangeArrowheads="1"/>
          </p:cNvSpPr>
          <p:nvPr/>
        </p:nvSpPr>
        <p:spPr bwMode="auto">
          <a:xfrm>
            <a:off x="5013325" y="5954713"/>
            <a:ext cx="1820863" cy="508000"/>
          </a:xfrm>
          <a:prstGeom prst="rect">
            <a:avLst/>
          </a:prstGeom>
          <a:noFill/>
          <a:ln w="9525">
            <a:noFill/>
            <a:miter lim="800000"/>
            <a:headEnd/>
            <a:tailEnd/>
          </a:ln>
        </p:spPr>
        <p:txBody>
          <a:bodyPr wrap="none">
            <a:prstTxWarp prst="textNoShape">
              <a:avLst/>
            </a:prstTxWarp>
            <a:spAutoFit/>
          </a:bodyPr>
          <a:lstStyle/>
          <a:p>
            <a:r>
              <a:rPr lang="en-US" sz="2700"/>
              <a:t>Academic</a:t>
            </a:r>
          </a:p>
        </p:txBody>
      </p:sp>
      <p:sp>
        <p:nvSpPr>
          <p:cNvPr id="116768" name="Text Box 33"/>
          <p:cNvSpPr txBox="1">
            <a:spLocks noChangeArrowheads="1"/>
          </p:cNvSpPr>
          <p:nvPr/>
        </p:nvSpPr>
        <p:spPr bwMode="auto">
          <a:xfrm>
            <a:off x="6934200" y="5943600"/>
            <a:ext cx="1641475" cy="523875"/>
          </a:xfrm>
          <a:prstGeom prst="rect">
            <a:avLst/>
          </a:prstGeom>
          <a:noFill/>
          <a:ln w="9525">
            <a:noFill/>
            <a:miter lim="800000"/>
            <a:headEnd/>
            <a:tailEnd/>
          </a:ln>
        </p:spPr>
        <p:txBody>
          <a:bodyPr wrap="none">
            <a:prstTxWarp prst="textNoShape">
              <a:avLst/>
            </a:prstTxWarp>
            <a:spAutoFit/>
          </a:bodyPr>
          <a:lstStyle/>
          <a:p>
            <a:r>
              <a:rPr lang="en-US" sz="2800"/>
              <a:t>Success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5754"/>
                                        </p:tgtEl>
                                        <p:attrNameLst>
                                          <p:attrName>style.visibility</p:attrName>
                                        </p:attrNameLst>
                                      </p:cBhvr>
                                      <p:to>
                                        <p:strVal val="visible"/>
                                      </p:to>
                                    </p:set>
                                    <p:animEffect transition="in" filter="fade">
                                      <p:cBhvr>
                                        <p:cTn id="7" dur="2000"/>
                                        <p:tgtEl>
                                          <p:spTgt spid="415754"/>
                                        </p:tgtEl>
                                      </p:cBhvr>
                                    </p:animEffect>
                                  </p:childTnLst>
                                </p:cTn>
                              </p:par>
                              <p:par>
                                <p:cTn id="8" presetID="10" presetClass="entr" presetSubtype="0" fill="hold" nodeType="withEffect">
                                  <p:stCondLst>
                                    <p:cond delay="0"/>
                                  </p:stCondLst>
                                  <p:childTnLst>
                                    <p:set>
                                      <p:cBhvr>
                                        <p:cTn id="9" dur="1" fill="hold">
                                          <p:stCondLst>
                                            <p:cond delay="0"/>
                                          </p:stCondLst>
                                        </p:cTn>
                                        <p:tgtEl>
                                          <p:spTgt spid="415753"/>
                                        </p:tgtEl>
                                        <p:attrNameLst>
                                          <p:attrName>style.visibility</p:attrName>
                                        </p:attrNameLst>
                                      </p:cBhvr>
                                      <p:to>
                                        <p:strVal val="visible"/>
                                      </p:to>
                                    </p:set>
                                    <p:animEffect transition="in" filter="fade">
                                      <p:cBhvr>
                                        <p:cTn id="10" dur="2000"/>
                                        <p:tgtEl>
                                          <p:spTgt spid="415753"/>
                                        </p:tgtEl>
                                      </p:cBhvr>
                                    </p:animEffect>
                                  </p:childTnLst>
                                </p:cTn>
                              </p:par>
                              <p:par>
                                <p:cTn id="11" presetID="10" presetClass="entr" presetSubtype="0" fill="hold" nodeType="withEffect">
                                  <p:stCondLst>
                                    <p:cond delay="0"/>
                                  </p:stCondLst>
                                  <p:childTnLst>
                                    <p:set>
                                      <p:cBhvr>
                                        <p:cTn id="12" dur="1" fill="hold">
                                          <p:stCondLst>
                                            <p:cond delay="0"/>
                                          </p:stCondLst>
                                        </p:cTn>
                                        <p:tgtEl>
                                          <p:spTgt spid="415752"/>
                                        </p:tgtEl>
                                        <p:attrNameLst>
                                          <p:attrName>style.visibility</p:attrName>
                                        </p:attrNameLst>
                                      </p:cBhvr>
                                      <p:to>
                                        <p:strVal val="visible"/>
                                      </p:to>
                                    </p:set>
                                    <p:animEffect transition="in" filter="fade">
                                      <p:cBhvr>
                                        <p:cTn id="13" dur="2000"/>
                                        <p:tgtEl>
                                          <p:spTgt spid="415752"/>
                                        </p:tgtEl>
                                      </p:cBhvr>
                                    </p:animEffect>
                                  </p:childTnLst>
                                </p:cTn>
                              </p:par>
                              <p:par>
                                <p:cTn id="14" presetID="0" presetClass="path" presetSubtype="0" accel="50000" decel="50000" fill="hold" nodeType="withEffect">
                                  <p:stCondLst>
                                    <p:cond delay="0"/>
                                  </p:stCondLst>
                                  <p:childTnLst>
                                    <p:animMotion origin="layout" path="M 3.33333E-6 2.46879E-6 L 0.35 -0.06658 " pathEditMode="relative" rAng="0" ptsTypes="AA">
                                      <p:cBhvr>
                                        <p:cTn id="15" dur="2000" fill="hold"/>
                                        <p:tgtEl>
                                          <p:spTgt spid="415752"/>
                                        </p:tgtEl>
                                        <p:attrNameLst>
                                          <p:attrName>ppt_x</p:attrName>
                                          <p:attrName>ppt_y</p:attrName>
                                        </p:attrNameLst>
                                      </p:cBhvr>
                                      <p:rCtr x="17500" y="-3300"/>
                                    </p:animMotion>
                                  </p:childTnLst>
                                </p:cTn>
                              </p:par>
                              <p:par>
                                <p:cTn id="16" presetID="0" presetClass="path" presetSubtype="0" accel="50000" decel="50000" fill="hold" nodeType="withEffect">
                                  <p:stCondLst>
                                    <p:cond delay="0"/>
                                  </p:stCondLst>
                                  <p:childTnLst>
                                    <p:animMotion origin="layout" path="M -0.03802 0.01664 L 0.28698 -0.03884 " pathEditMode="relative" rAng="0" ptsTypes="AA">
                                      <p:cBhvr>
                                        <p:cTn id="17" dur="2000" fill="hold"/>
                                        <p:tgtEl>
                                          <p:spTgt spid="415760"/>
                                        </p:tgtEl>
                                        <p:attrNameLst>
                                          <p:attrName>ppt_x</p:attrName>
                                          <p:attrName>ppt_y</p:attrName>
                                        </p:attrNameLst>
                                      </p:cBhvr>
                                      <p:rCtr x="16200" y="-2800"/>
                                    </p:animMotion>
                                  </p:childTnLst>
                                </p:cTn>
                              </p:par>
                              <p:par>
                                <p:cTn id="18" presetID="10" presetClass="entr" presetSubtype="0" fill="hold" nodeType="withEffect">
                                  <p:stCondLst>
                                    <p:cond delay="0"/>
                                  </p:stCondLst>
                                  <p:childTnLst>
                                    <p:set>
                                      <p:cBhvr>
                                        <p:cTn id="19" dur="1" fill="hold">
                                          <p:stCondLst>
                                            <p:cond delay="0"/>
                                          </p:stCondLst>
                                        </p:cTn>
                                        <p:tgtEl>
                                          <p:spTgt spid="415749"/>
                                        </p:tgtEl>
                                        <p:attrNameLst>
                                          <p:attrName>style.visibility</p:attrName>
                                        </p:attrNameLst>
                                      </p:cBhvr>
                                      <p:to>
                                        <p:strVal val="visible"/>
                                      </p:to>
                                    </p:set>
                                    <p:animEffect transition="in" filter="fade">
                                      <p:cBhvr>
                                        <p:cTn id="20" dur="2000"/>
                                        <p:tgtEl>
                                          <p:spTgt spid="415749"/>
                                        </p:tgtEl>
                                      </p:cBhvr>
                                    </p:animEffect>
                                  </p:childTnLst>
                                </p:cTn>
                              </p:par>
                              <p:par>
                                <p:cTn id="21" presetID="10" presetClass="entr" presetSubtype="0" fill="hold" nodeType="withEffect">
                                  <p:stCondLst>
                                    <p:cond delay="0"/>
                                  </p:stCondLst>
                                  <p:childTnLst>
                                    <p:set>
                                      <p:cBhvr>
                                        <p:cTn id="22" dur="1" fill="hold">
                                          <p:stCondLst>
                                            <p:cond delay="0"/>
                                          </p:stCondLst>
                                        </p:cTn>
                                        <p:tgtEl>
                                          <p:spTgt spid="415763"/>
                                        </p:tgtEl>
                                        <p:attrNameLst>
                                          <p:attrName>style.visibility</p:attrName>
                                        </p:attrNameLst>
                                      </p:cBhvr>
                                      <p:to>
                                        <p:strVal val="visible"/>
                                      </p:to>
                                    </p:set>
                                    <p:animEffect transition="in" filter="fade">
                                      <p:cBhvr>
                                        <p:cTn id="23" dur="2000"/>
                                        <p:tgtEl>
                                          <p:spTgt spid="41576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15758"/>
                                        </p:tgtEl>
                                        <p:attrNameLst>
                                          <p:attrName>style.visibility</p:attrName>
                                        </p:attrNameLst>
                                      </p:cBhvr>
                                      <p:to>
                                        <p:strVal val="visible"/>
                                      </p:to>
                                    </p:set>
                                    <p:animEffect transition="in" filter="fade">
                                      <p:cBhvr>
                                        <p:cTn id="28" dur="2000"/>
                                        <p:tgtEl>
                                          <p:spTgt spid="415758"/>
                                        </p:tgtEl>
                                      </p:cBhvr>
                                    </p:animEffect>
                                  </p:childTnLst>
                                </p:cTn>
                              </p:par>
                              <p:par>
                                <p:cTn id="29" presetID="0" presetClass="path" presetSubtype="0" accel="50000" decel="50000" fill="hold" nodeType="withEffect">
                                  <p:stCondLst>
                                    <p:cond delay="0"/>
                                  </p:stCondLst>
                                  <p:childTnLst>
                                    <p:animMotion origin="layout" path="M 0.13698 0.04993 L 0.28698 0.24965 " pathEditMode="relative" rAng="0" ptsTypes="AA">
                                      <p:cBhvr>
                                        <p:cTn id="30" dur="2000" fill="hold"/>
                                        <p:tgtEl>
                                          <p:spTgt spid="415758"/>
                                        </p:tgtEl>
                                        <p:attrNameLst>
                                          <p:attrName>ppt_x</p:attrName>
                                          <p:attrName>ppt_y</p:attrName>
                                        </p:attrNameLst>
                                      </p:cBhvr>
                                      <p:rCtr x="7500" y="10000"/>
                                    </p:animMotion>
                                  </p:childTnLst>
                                </p:cTn>
                              </p:par>
                              <p:par>
                                <p:cTn id="31" presetID="0" presetClass="path" presetSubtype="0" accel="50000" decel="50000" fill="hold" nodeType="withEffect">
                                  <p:stCondLst>
                                    <p:cond delay="0"/>
                                  </p:stCondLst>
                                  <p:childTnLst>
                                    <p:animMotion origin="layout" path="M 0.05364 0.03328 L 0.22396 0.27739 " pathEditMode="relative" rAng="0" ptsTypes="AA">
                                      <p:cBhvr>
                                        <p:cTn id="32" dur="2000" fill="hold"/>
                                        <p:tgtEl>
                                          <p:spTgt spid="415755"/>
                                        </p:tgtEl>
                                        <p:attrNameLst>
                                          <p:attrName>ppt_x</p:attrName>
                                          <p:attrName>ppt_y</p:attrName>
                                        </p:attrNameLst>
                                      </p:cBhvr>
                                      <p:rCtr x="8500" y="12200"/>
                                    </p:animMotion>
                                  </p:childTnLst>
                                </p:cTn>
                              </p:par>
                              <p:par>
                                <p:cTn id="33" presetID="10" presetClass="entr" presetSubtype="0" fill="hold" nodeType="withEffect">
                                  <p:stCondLst>
                                    <p:cond delay="0"/>
                                  </p:stCondLst>
                                  <p:childTnLst>
                                    <p:set>
                                      <p:cBhvr>
                                        <p:cTn id="34" dur="1" fill="hold">
                                          <p:stCondLst>
                                            <p:cond delay="0"/>
                                          </p:stCondLst>
                                        </p:cTn>
                                        <p:tgtEl>
                                          <p:spTgt spid="415759"/>
                                        </p:tgtEl>
                                        <p:attrNameLst>
                                          <p:attrName>style.visibility</p:attrName>
                                        </p:attrNameLst>
                                      </p:cBhvr>
                                      <p:to>
                                        <p:strVal val="visible"/>
                                      </p:to>
                                    </p:set>
                                    <p:animEffect transition="in" filter="fade">
                                      <p:cBhvr>
                                        <p:cTn id="35" dur="2000"/>
                                        <p:tgtEl>
                                          <p:spTgt spid="415759"/>
                                        </p:tgtEl>
                                      </p:cBhvr>
                                    </p:animEffect>
                                  </p:childTnLst>
                                </p:cTn>
                              </p:par>
                              <p:par>
                                <p:cTn id="36" presetID="0" presetClass="path" presetSubtype="0" accel="50000" decel="50000" fill="hold" nodeType="withEffect">
                                  <p:stCondLst>
                                    <p:cond delay="0"/>
                                  </p:stCondLst>
                                  <p:childTnLst>
                                    <p:animMotion origin="layout" path="M 0.19948 -0.05548 L 0.25782 0.04438 " pathEditMode="relative" rAng="0" ptsTypes="AA">
                                      <p:cBhvr>
                                        <p:cTn id="37" dur="2000" fill="hold"/>
                                        <p:tgtEl>
                                          <p:spTgt spid="415759"/>
                                        </p:tgtEl>
                                        <p:attrNameLst>
                                          <p:attrName>ppt_x</p:attrName>
                                          <p:attrName>ppt_y</p:attrName>
                                        </p:attrNameLst>
                                      </p:cBhvr>
                                      <p:rCtr x="2900" y="5000"/>
                                    </p:animMotion>
                                  </p:childTnLst>
                                </p:cTn>
                              </p:par>
                              <p:par>
                                <p:cTn id="38" presetID="10" presetClass="entr" presetSubtype="0" fill="hold" nodeType="withEffect">
                                  <p:stCondLst>
                                    <p:cond delay="0"/>
                                  </p:stCondLst>
                                  <p:childTnLst>
                                    <p:set>
                                      <p:cBhvr>
                                        <p:cTn id="39" dur="1" fill="hold">
                                          <p:stCondLst>
                                            <p:cond delay="0"/>
                                          </p:stCondLst>
                                        </p:cTn>
                                        <p:tgtEl>
                                          <p:spTgt spid="415756"/>
                                        </p:tgtEl>
                                        <p:attrNameLst>
                                          <p:attrName>style.visibility</p:attrName>
                                        </p:attrNameLst>
                                      </p:cBhvr>
                                      <p:to>
                                        <p:strVal val="visible"/>
                                      </p:to>
                                    </p:set>
                                    <p:animEffect transition="in" filter="fade">
                                      <p:cBhvr>
                                        <p:cTn id="40" dur="2000"/>
                                        <p:tgtEl>
                                          <p:spTgt spid="415756"/>
                                        </p:tgtEl>
                                      </p:cBhvr>
                                    </p:animEffect>
                                  </p:childTnLst>
                                </p:cTn>
                              </p:par>
                              <p:par>
                                <p:cTn id="41" presetID="10" presetClass="entr" presetSubtype="0" fill="hold" nodeType="withEffect">
                                  <p:stCondLst>
                                    <p:cond delay="0"/>
                                  </p:stCondLst>
                                  <p:childTnLst>
                                    <p:set>
                                      <p:cBhvr>
                                        <p:cTn id="42" dur="1" fill="hold">
                                          <p:stCondLst>
                                            <p:cond delay="0"/>
                                          </p:stCondLst>
                                        </p:cTn>
                                        <p:tgtEl>
                                          <p:spTgt spid="415757"/>
                                        </p:tgtEl>
                                        <p:attrNameLst>
                                          <p:attrName>style.visibility</p:attrName>
                                        </p:attrNameLst>
                                      </p:cBhvr>
                                      <p:to>
                                        <p:strVal val="visible"/>
                                      </p:to>
                                    </p:set>
                                    <p:animEffect transition="in" filter="fade">
                                      <p:cBhvr>
                                        <p:cTn id="43" dur="2000"/>
                                        <p:tgtEl>
                                          <p:spTgt spid="415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95445238199413807jean_victor_balin_arrow_blue_right.svg.med.png"/>
          <p:cNvPicPr>
            <a:picLocks noChangeAspect="1"/>
          </p:cNvPicPr>
          <p:nvPr/>
        </p:nvPicPr>
        <p:blipFill>
          <a:blip r:embed="rId3">
            <a:alphaModFix amt="44000"/>
            <a:extLst>
              <a:ext uri="{28A0092B-C50C-407E-A947-70E740481C1C}">
                <a14:useLocalDpi xmlns:a14="http://schemas.microsoft.com/office/drawing/2010/main" val="0"/>
              </a:ext>
            </a:extLst>
          </a:blip>
          <a:stretch>
            <a:fillRect/>
          </a:stretch>
        </p:blipFill>
        <p:spPr>
          <a:xfrm>
            <a:off x="2432439" y="1275778"/>
            <a:ext cx="4636885" cy="4389586"/>
          </a:xfrm>
          <a:prstGeom prst="rect">
            <a:avLst/>
          </a:prstGeom>
        </p:spPr>
      </p:pic>
      <p:sp>
        <p:nvSpPr>
          <p:cNvPr id="12290" name="Rectangle 1"/>
          <p:cNvSpPr>
            <a:spLocks noGrp="1" noChangeArrowheads="1"/>
          </p:cNvSpPr>
          <p:nvPr>
            <p:ph type="title" idx="4294967295"/>
          </p:nvPr>
        </p:nvSpPr>
        <p:spPr>
          <a:xfrm>
            <a:off x="459644" y="248185"/>
            <a:ext cx="8243888" cy="890557"/>
          </a:xfrm>
        </p:spPr>
        <p:txBody>
          <a:bodyPr rIns="132080"/>
          <a:lstStyle/>
          <a:p>
            <a:pPr algn="ctr" eaLnBrk="1" hangingPunct="1"/>
            <a:r>
              <a:rPr lang="en-US" sz="4000" b="1" dirty="0">
                <a:solidFill>
                  <a:srgbClr val="C00000"/>
                </a:solidFill>
                <a:latin typeface="Century Gothic" pitchFamily="34" charset="0"/>
                <a:ea typeface="ＭＳ Ｐゴシック" charset="0"/>
                <a:cs typeface="ＭＳ Ｐゴシック" charset="0"/>
                <a:sym typeface="Arial" charset="0"/>
              </a:rPr>
              <a:t>Key </a:t>
            </a:r>
            <a:r>
              <a:rPr lang="en-US" sz="4000" b="1" dirty="0" smtClean="0">
                <a:solidFill>
                  <a:srgbClr val="C00000"/>
                </a:solidFill>
                <a:latin typeface="Century Gothic" pitchFamily="34" charset="0"/>
                <a:ea typeface="ＭＳ Ｐゴシック" charset="0"/>
                <a:cs typeface="ＭＳ Ｐゴシック" charset="0"/>
              </a:rPr>
              <a:t>Shift</a:t>
            </a:r>
            <a:endParaRPr lang="en-US" sz="4000" b="1" dirty="0">
              <a:solidFill>
                <a:srgbClr val="C00000"/>
              </a:solidFill>
              <a:latin typeface="Century Gothic" pitchFamily="34" charset="0"/>
              <a:ea typeface="ＭＳ Ｐゴシック" charset="0"/>
              <a:cs typeface="ＭＳ Ｐゴシック" charset="0"/>
              <a:sym typeface="Arial" charset="0"/>
            </a:endParaRPr>
          </a:p>
        </p:txBody>
      </p:sp>
      <p:graphicFrame>
        <p:nvGraphicFramePr>
          <p:cNvPr id="30722" name="Group 2"/>
          <p:cNvGraphicFramePr>
            <a:graphicFrameLocks noGrp="1"/>
          </p:cNvGraphicFramePr>
          <p:nvPr>
            <p:extLst>
              <p:ext uri="{D42A27DB-BD31-4B8C-83A1-F6EECF244321}">
                <p14:modId xmlns:p14="http://schemas.microsoft.com/office/powerpoint/2010/main" val="1997696822"/>
              </p:ext>
            </p:extLst>
          </p:nvPr>
        </p:nvGraphicFramePr>
        <p:xfrm>
          <a:off x="228600" y="1138742"/>
          <a:ext cx="8763537" cy="4435802"/>
        </p:xfrm>
        <a:graphic>
          <a:graphicData uri="http://schemas.openxmlformats.org/drawingml/2006/table">
            <a:tbl>
              <a:tblPr/>
              <a:tblGrid>
                <a:gridCol w="3169789"/>
                <a:gridCol w="372917"/>
                <a:gridCol w="5220831"/>
              </a:tblGrid>
              <a:tr h="717188">
                <a:tc>
                  <a:txBody>
                    <a:bodyPr/>
                    <a:lstStyle/>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1999 CA ELD Standards</a:t>
                      </a:r>
                    </a:p>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From… </a:t>
                      </a:r>
                      <a:endParaRPr kumimoji="0" lang="en-US" sz="2000" b="1" i="1" u="none" strike="noStrike" cap="none" normalizeH="0" baseline="0" dirty="0">
                        <a:ln>
                          <a:noFill/>
                        </a:ln>
                        <a:solidFill>
                          <a:srgbClr val="660066"/>
                        </a:solidFill>
                        <a:effectLst/>
                        <a:latin typeface="Century Gothic" pitchFamily="34" charset="0"/>
                        <a:ea typeface="ヒラギノ角ゴ ProN W3" charset="0"/>
                        <a:cs typeface="ヒラギノ角ゴ ProN W3" charset="0"/>
                        <a:sym typeface="Arial Bold" charset="0"/>
                      </a:endParaRPr>
                    </a:p>
                  </a:txBody>
                  <a:tcPr marL="0" marR="0" marT="0" marB="0" horzOverflow="overflow">
                    <a:lnL>
                      <a:noFill/>
                    </a:lnL>
                    <a:lnR>
                      <a:noFill/>
                    </a:lnR>
                    <a:lnT>
                      <a:noFill/>
                    </a:lnT>
                    <a:lnB>
                      <a:noFill/>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1" i="1" u="none" strike="noStrike" cap="none" normalizeH="0" baseline="0" dirty="0">
                        <a:ln>
                          <a:noFill/>
                        </a:ln>
                        <a:solidFill>
                          <a:srgbClr val="660066"/>
                        </a:solidFill>
                        <a:effectLst/>
                        <a:latin typeface="Century Gothic" pitchFamily="34" charset="0"/>
                        <a:ea typeface="ヒラギノ角ゴ ProN W3" charset="0"/>
                        <a:cs typeface="ヒラギノ角ゴ ProN W3" charset="0"/>
                        <a:sym typeface="Wingdings" charset="0"/>
                      </a:endParaRPr>
                    </a:p>
                  </a:txBody>
                  <a:tcPr marL="0" marR="0" marT="0" marB="0" horzOverflow="overflow">
                    <a:lnL>
                      <a:noFill/>
                    </a:lnL>
                    <a:lnR>
                      <a:noFill/>
                    </a:lnR>
                    <a:lnT>
                      <a:noFill/>
                    </a:lnT>
                    <a:lnB>
                      <a:noFill/>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2012 CA ELD Standards</a:t>
                      </a:r>
                    </a:p>
                    <a:p>
                      <a:pPr marL="90488" marR="0" lvl="0" indent="0" algn="ctr" defTabSz="914400" rtl="0" eaLnBrk="1" fontAlgn="base" latinLnBrk="0" hangingPunct="1">
                        <a:lnSpc>
                          <a:spcPct val="100000"/>
                        </a:lnSpc>
                        <a:spcBef>
                          <a:spcPct val="0"/>
                        </a:spcBef>
                        <a:spcAft>
                          <a:spcPct val="0"/>
                        </a:spcAft>
                        <a:buClr>
                          <a:srgbClr val="3891A7"/>
                        </a:buClr>
                        <a:buSzPct val="80000"/>
                        <a:buFont typeface="Wingdings 2" charset="0"/>
                        <a:buNone/>
                        <a:tabLst/>
                      </a:pPr>
                      <a:r>
                        <a:rPr kumimoji="0" lang="en-US" sz="2000" b="1" i="1" u="none" strike="noStrike" cap="none" normalizeH="0" baseline="0" dirty="0" smtClean="0">
                          <a:ln>
                            <a:noFill/>
                          </a:ln>
                          <a:solidFill>
                            <a:srgbClr val="660066"/>
                          </a:solidFill>
                          <a:effectLst/>
                          <a:latin typeface="Century Gothic" pitchFamily="34" charset="0"/>
                          <a:ea typeface="ヒラギノ角ゴ ProN W3" charset="0"/>
                          <a:cs typeface="ヒラギノ角ゴ ProN W3" charset="0"/>
                          <a:sym typeface="Arial Bold" charset="0"/>
                        </a:rPr>
                        <a:t>To…</a:t>
                      </a:r>
                      <a:endParaRPr kumimoji="0" lang="en-US" sz="2000" b="1" i="1" u="none" strike="noStrike" cap="none" normalizeH="0" baseline="0" dirty="0">
                        <a:ln>
                          <a:noFill/>
                        </a:ln>
                        <a:solidFill>
                          <a:srgbClr val="660066"/>
                        </a:solidFill>
                        <a:effectLst/>
                        <a:latin typeface="Century Gothic" pitchFamily="34" charset="0"/>
                        <a:ea typeface="ヒラギノ角ゴ ProN W3" charset="0"/>
                        <a:cs typeface="ヒラギノ角ゴ ProN W3" charset="0"/>
                        <a:sym typeface="Arial Bold" charset="0"/>
                      </a:endParaRPr>
                    </a:p>
                  </a:txBody>
                  <a:tcPr marL="0" marR="0" marT="0" marB="0" horzOverflow="overflow">
                    <a:lnL>
                      <a:noFill/>
                    </a:lnL>
                    <a:lnR>
                      <a:noFill/>
                    </a:lnR>
                    <a:lnT>
                      <a:noFill/>
                    </a:lnT>
                    <a:lnB>
                      <a:noFill/>
                    </a:lnB>
                    <a:lnTlToBr>
                      <a:noFill/>
                    </a:lnTlToBr>
                    <a:lnBlToTr>
                      <a:noFill/>
                    </a:lnBlToTr>
                    <a:noFill/>
                  </a:tcPr>
                </a:tc>
              </a:tr>
              <a:tr h="1206557">
                <a:tc>
                  <a:txBody>
                    <a:bodyPr/>
                    <a:lstStyle/>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ELD Standards as “junior” ELA Standards or as an “onramp” to the ELA Standards</a:t>
                      </a:r>
                      <a:endParaRPr kumimoji="0" lang="en-US" sz="2800" b="0" i="0" u="none" strike="noStrike" cap="none" normalizeH="0" baseline="0" dirty="0" smtClean="0">
                        <a:ln>
                          <a:noFill/>
                        </a:ln>
                        <a:solidFill>
                          <a:srgbClr val="000000"/>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0" i="0" u="none" strike="noStrike" cap="none" normalizeH="0" baseline="0" dirty="0">
                        <a:ln>
                          <a:noFill/>
                        </a:ln>
                        <a:solidFill>
                          <a:schemeClr val="tx1"/>
                        </a:solidFill>
                        <a:effectLst/>
                        <a:latin typeface="Century Gothic" pitchFamily="34" charset="0"/>
                        <a:ea typeface="ヒラギノ角ゴ ProN W3" charset="0"/>
                        <a:cs typeface="ヒラギノ角ゴ ProN W3" charset="0"/>
                        <a:sym typeface="Arial" charset="0"/>
                      </a:endParaRPr>
                    </a:p>
                  </a:txBody>
                  <a:tcPr marL="88900" marR="88900" marT="88927" marB="88927" horzOverflow="overflow">
                    <a:lnL>
                      <a:noFill/>
                    </a:lnL>
                    <a:lnR>
                      <a:noFill/>
                    </a:lnR>
                    <a:lnT>
                      <a:noFill/>
                    </a:lnT>
                    <a:lnB>
                      <a:noFill/>
                    </a:lnB>
                    <a:lnTlToBr>
                      <a:noFill/>
                    </a:lnTlToBr>
                    <a:lnBlToTr>
                      <a:noFill/>
                    </a:lnBlToTr>
                    <a:noFill/>
                  </a:tcPr>
                </a:tc>
                <a:tc>
                  <a:txBody>
                    <a:bodyPr/>
                    <a:lstStyle/>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rPr>
                        <a:t></a:t>
                      </a: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Wingdings"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0" i="0" u="none" strike="noStrike" cap="none" normalizeH="0" baseline="0" dirty="0">
                        <a:ln>
                          <a:noFill/>
                        </a:ln>
                        <a:solidFill>
                          <a:schemeClr val="tx1"/>
                        </a:solidFill>
                        <a:effectLst/>
                        <a:latin typeface="Century Gothic" pitchFamily="34" charset="0"/>
                        <a:ea typeface="ヒラギノ角ゴ ProN W3" charset="0"/>
                        <a:cs typeface="ヒラギノ角ゴ ProN W3" charset="0"/>
                        <a:sym typeface="Wingdings" charset="0"/>
                      </a:endParaRPr>
                    </a:p>
                  </a:txBody>
                  <a:tcPr marL="88900" marR="88900" marT="88927" marB="88927" horzOverflow="overflow">
                    <a:lnL>
                      <a:noFill/>
                    </a:lnL>
                    <a:lnR>
                      <a:noFill/>
                    </a:lnR>
                    <a:lnT>
                      <a:noFill/>
                    </a:lnT>
                    <a:lnB>
                      <a:noFill/>
                    </a:lnB>
                    <a:lnTlToBr>
                      <a:noFill/>
                    </a:lnTlToBr>
                    <a:lnBlToTr>
                      <a:noFill/>
                    </a:lnBlToTr>
                    <a:noFill/>
                  </a:tcPr>
                </a:tc>
                <a:tc>
                  <a:txBody>
                    <a:bodyPr/>
                    <a:lstStyle/>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ELD Standards working in</a:t>
                      </a:r>
                      <a:r>
                        <a:rPr kumimoji="0" lang="en-US" sz="2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 tandem </a:t>
                      </a: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with language objectives and the Common Core Standards for Mathematics are seen as the </a:t>
                      </a:r>
                      <a:r>
                        <a:rPr kumimoji="0" lang="en-US" sz="2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“diamond lane” </a:t>
                      </a:r>
                      <a:r>
                        <a:rPr kumimoji="0" lang="en-US" sz="2800" b="0"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rPr>
                        <a:t>for acceleration</a:t>
                      </a: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defRPr/>
                      </a:pPr>
                      <a:endParaRPr kumimoji="0" lang="en-US" sz="1800" b="1" i="0" u="none" strike="noStrike" cap="none" normalizeH="0" baseline="0" dirty="0" smtClean="0">
                        <a:ln>
                          <a:noFill/>
                        </a:ln>
                        <a:solidFill>
                          <a:schemeClr val="tx1"/>
                        </a:solidFill>
                        <a:effectLst/>
                        <a:latin typeface="Century Gothic" pitchFamily="34" charset="0"/>
                        <a:ea typeface="ヒラギノ角ゴ ProN W3" charset="0"/>
                        <a:cs typeface="ヒラギノ角ゴ ProN W3" charset="0"/>
                        <a:sym typeface="Arial" charset="0"/>
                      </a:endParaRPr>
                    </a:p>
                    <a:p>
                      <a:pPr marL="1588" marR="0" lvl="0" indent="0" algn="l" defTabSz="914400" rtl="0" eaLnBrk="1" fontAlgn="base" latinLnBrk="0" hangingPunct="1">
                        <a:lnSpc>
                          <a:spcPct val="100000"/>
                        </a:lnSpc>
                        <a:spcBef>
                          <a:spcPct val="0"/>
                        </a:spcBef>
                        <a:spcAft>
                          <a:spcPct val="0"/>
                        </a:spcAft>
                        <a:buClr>
                          <a:srgbClr val="3891A7"/>
                        </a:buClr>
                        <a:buSzPct val="80000"/>
                        <a:buFont typeface="Wingdings 2" charset="0"/>
                        <a:buNone/>
                        <a:tabLst/>
                      </a:pPr>
                      <a:endParaRPr kumimoji="0" lang="en-US" sz="1800" b="1" i="0" u="none" strike="noStrike" cap="none" normalizeH="0" baseline="0" dirty="0">
                        <a:ln>
                          <a:noFill/>
                        </a:ln>
                        <a:solidFill>
                          <a:schemeClr val="tx1"/>
                        </a:solidFill>
                        <a:effectLst/>
                        <a:latin typeface="Century Gothic" pitchFamily="34" charset="0"/>
                        <a:ea typeface="ヒラギノ角ゴ ProN W3" charset="0"/>
                        <a:cs typeface="ヒラギノ角ゴ ProN W3" charset="0"/>
                        <a:sym typeface="Arial" charset="0"/>
                      </a:endParaRPr>
                    </a:p>
                  </a:txBody>
                  <a:tcPr marL="88900" marR="88900" marT="88927" marB="88927" horzOverflow="overflow">
                    <a:lnL>
                      <a:noFill/>
                    </a:lnL>
                    <a:lnR>
                      <a:noFill/>
                    </a:lnR>
                    <a:lnT>
                      <a:noFill/>
                    </a:lnT>
                    <a:lnB>
                      <a:noFill/>
                    </a:lnB>
                    <a:lnTlToBr>
                      <a:noFill/>
                    </a:lnTlToBr>
                    <a:lnBlToTr>
                      <a:noFill/>
                    </a:lnBlToTr>
                    <a:noFill/>
                  </a:tcPr>
                </a:tc>
              </a:tr>
            </a:tbl>
          </a:graphicData>
        </a:graphic>
      </p:graphicFrame>
      <p:sp>
        <p:nvSpPr>
          <p:cNvPr id="7" name="TextBox 6"/>
          <p:cNvSpPr txBox="1"/>
          <p:nvPr/>
        </p:nvSpPr>
        <p:spPr>
          <a:xfrm>
            <a:off x="3288003" y="6206945"/>
            <a:ext cx="2587171" cy="400110"/>
          </a:xfrm>
          <a:prstGeom prst="rect">
            <a:avLst/>
          </a:prstGeom>
          <a:noFill/>
        </p:spPr>
        <p:txBody>
          <a:bodyPr wrap="square" rtlCol="0">
            <a:spAutoFit/>
          </a:bodyPr>
          <a:lstStyle/>
          <a:p>
            <a:pPr algn="ctr"/>
            <a:r>
              <a:rPr lang="en-US" sz="2000" dirty="0" smtClean="0">
                <a:solidFill>
                  <a:schemeClr val="bg1"/>
                </a:solidFill>
                <a:latin typeface="Arial"/>
                <a:cs typeface="Arial"/>
              </a:rPr>
              <a:t>Spycher, 2012</a:t>
            </a:r>
          </a:p>
        </p:txBody>
      </p:sp>
      <p:sp>
        <p:nvSpPr>
          <p:cNvPr id="2" name="Slide Number Placeholder 1"/>
          <p:cNvSpPr>
            <a:spLocks noGrp="1"/>
          </p:cNvSpPr>
          <p:nvPr>
            <p:ph type="sldNum" sz="quarter" idx="12"/>
          </p:nvPr>
        </p:nvSpPr>
        <p:spPr/>
        <p:txBody>
          <a:bodyPr/>
          <a:lstStyle/>
          <a:p>
            <a:fld id="{29B526EF-E695-5D4B-9A9C-8C6AC1967004}" type="slidenum">
              <a:rPr lang="en-US" smtClean="0"/>
              <a:pPr/>
              <a:t>81</a:t>
            </a:fld>
            <a:endParaRPr lang="en-US" dirty="0"/>
          </a:p>
        </p:txBody>
      </p:sp>
    </p:spTree>
    <p:extLst>
      <p:ext uri="{BB962C8B-B14F-4D97-AF65-F5344CB8AC3E}">
        <p14:creationId xmlns:p14="http://schemas.microsoft.com/office/powerpoint/2010/main" val="208690794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sldNum" idx="12"/>
          </p:nvPr>
        </p:nvSpPr>
        <p:spPr>
          <a:xfrm>
            <a:off x="7724775" y="6324451"/>
            <a:ext cx="876964" cy="365125"/>
          </a:xfrm>
          <a:prstGeom prst="rect">
            <a:avLst/>
          </a:prstGeom>
          <a:noFill/>
          <a:ln>
            <a:noFill/>
          </a:ln>
        </p:spPr>
        <p:txBody>
          <a:bodyPr lIns="91425" tIns="45700" rIns="91425" bIns="45700" anchor="ctr" anchorCtr="0">
            <a:noAutofit/>
          </a:bodyPr>
          <a:lstStyle/>
          <a:p>
            <a:pPr marL="0" marR="0" lvl="0" indent="0" algn="r" rtl="0">
              <a:buSzPct val="25000"/>
              <a:buNone/>
            </a:pPr>
            <a:r>
              <a:rPr lang="en-US" dirty="0"/>
              <a:t> 9</a:t>
            </a:r>
          </a:p>
        </p:txBody>
      </p:sp>
      <p:sp>
        <p:nvSpPr>
          <p:cNvPr id="150" name="Shape 150"/>
          <p:cNvSpPr/>
          <p:nvPr/>
        </p:nvSpPr>
        <p:spPr>
          <a:xfrm>
            <a:off x="70559" y="17641"/>
            <a:ext cx="9013907" cy="5831364"/>
          </a:xfrm>
          <a:prstGeom prst="rect">
            <a:avLst/>
          </a:prstGeom>
          <a:blipFill>
            <a:blip r:embed="rId3"/>
            <a:stretch>
              <a:fillRect/>
            </a:stretch>
          </a:blipFill>
        </p:spPr>
      </p:sp>
      <p:sp>
        <p:nvSpPr>
          <p:cNvPr id="151" name="Shape 151"/>
          <p:cNvSpPr/>
          <p:nvPr/>
        </p:nvSpPr>
        <p:spPr>
          <a:xfrm>
            <a:off x="0" y="0"/>
            <a:ext cx="1587703" cy="1323087"/>
          </a:xfrm>
          <a:prstGeom prst="rect">
            <a:avLst/>
          </a:prstGeom>
          <a:blipFill>
            <a:blip r:embed="rId4"/>
            <a:stretch>
              <a:fillRect/>
            </a:stretch>
          </a:blipFill>
        </p:spPr>
      </p:sp>
      <p:sp>
        <p:nvSpPr>
          <p:cNvPr id="152" name="Shape 152"/>
          <p:cNvSpPr/>
          <p:nvPr/>
        </p:nvSpPr>
        <p:spPr>
          <a:xfrm>
            <a:off x="3886200" y="1066800"/>
            <a:ext cx="1711495" cy="1752600"/>
          </a:xfrm>
          <a:prstGeom prst="roundRect">
            <a:avLst>
              <a:gd name="adj" fmla="val 16667"/>
            </a:avLst>
          </a:prstGeom>
          <a:solidFill>
            <a:srgbClr val="008000"/>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buSzPct val="25000"/>
              <a:buNone/>
            </a:pPr>
            <a:r>
              <a:rPr lang="en-US" sz="2000" b="0" i="0" u="none" strike="noStrike" cap="none" baseline="0" dirty="0">
                <a:solidFill>
                  <a:srgbClr val="FFFFFF"/>
                </a:solidFill>
                <a:latin typeface="Arial"/>
                <a:ea typeface="Arial"/>
                <a:cs typeface="Arial"/>
                <a:sym typeface="Arial"/>
              </a:rPr>
              <a:t>ELD </a:t>
            </a:r>
            <a:r>
              <a:rPr lang="en-US" sz="2000" b="0" i="0" u="none" strike="noStrike" cap="none" baseline="0" dirty="0" smtClean="0">
                <a:solidFill>
                  <a:srgbClr val="FFFFFF"/>
                </a:solidFill>
                <a:latin typeface="Arial"/>
                <a:ea typeface="Arial"/>
                <a:cs typeface="Arial"/>
                <a:sym typeface="Arial"/>
              </a:rPr>
              <a:t>Standards with language objectives</a:t>
            </a:r>
            <a:endParaRPr lang="en-US" sz="2000" b="0" i="0" u="none" strike="noStrike" cap="none" baseline="0" dirty="0">
              <a:solidFill>
                <a:srgbClr val="FFFFFF"/>
              </a:solidFill>
              <a:latin typeface="Arial"/>
              <a:ea typeface="Arial"/>
              <a:cs typeface="Arial"/>
              <a:sym typeface="Arial"/>
            </a:endParaRPr>
          </a:p>
        </p:txBody>
      </p:sp>
      <p:sp>
        <p:nvSpPr>
          <p:cNvPr id="6" name="TextBox 5"/>
          <p:cNvSpPr txBox="1"/>
          <p:nvPr/>
        </p:nvSpPr>
        <p:spPr>
          <a:xfrm>
            <a:off x="533400" y="6172200"/>
            <a:ext cx="7085969" cy="646331"/>
          </a:xfrm>
          <a:prstGeom prst="rect">
            <a:avLst/>
          </a:prstGeom>
          <a:noFill/>
        </p:spPr>
        <p:txBody>
          <a:bodyPr wrap="none" rtlCol="0">
            <a:spAutoFit/>
          </a:bodyPr>
          <a:lstStyle/>
          <a:p>
            <a:r>
              <a:rPr lang="en-US" dirty="0" smtClean="0"/>
              <a:t>The rigor of English learners’ standards and expectations have </a:t>
            </a:r>
          </a:p>
          <a:p>
            <a:r>
              <a:rPr lang="en-US" dirty="0" smtClean="0"/>
              <a:t>increased exponentially!</a:t>
            </a:r>
            <a:endParaRPr lang="en-US" dirty="0"/>
          </a:p>
        </p:txBody>
      </p:sp>
    </p:spTree>
    <p:extLst>
      <p:ext uri="{BB962C8B-B14F-4D97-AF65-F5344CB8AC3E}">
        <p14:creationId xmlns:p14="http://schemas.microsoft.com/office/powerpoint/2010/main" val="943286799"/>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5"/>
          <p:cNvSpPr txBox="1">
            <a:spLocks noChangeArrowheads="1"/>
          </p:cNvSpPr>
          <p:nvPr/>
        </p:nvSpPr>
        <p:spPr bwMode="auto">
          <a:xfrm>
            <a:off x="1371600" y="42863"/>
            <a:ext cx="7391400" cy="692150"/>
          </a:xfrm>
          <a:prstGeom prst="rect">
            <a:avLst/>
          </a:prstGeom>
          <a:noFill/>
          <a:ln w="9525">
            <a:noFill/>
            <a:miter lim="800000"/>
            <a:headEnd/>
            <a:tailEnd/>
          </a:ln>
        </p:spPr>
        <p:txBody>
          <a:bodyPr>
            <a:prstTxWarp prst="textNoShape">
              <a:avLst/>
            </a:prstTxWarp>
            <a:spAutoFit/>
          </a:bodyPr>
          <a:lstStyle/>
          <a:p>
            <a:r>
              <a:rPr lang="en-US" sz="3900" b="0">
                <a:solidFill>
                  <a:srgbClr val="000000"/>
                </a:solidFill>
                <a:latin typeface="Tw Cen MT" pitchFamily="-65" charset="-18"/>
              </a:rPr>
              <a:t>To Teach the Language of Algebra</a:t>
            </a:r>
            <a:r>
              <a:rPr lang="en-US" b="0">
                <a:solidFill>
                  <a:srgbClr val="000000"/>
                </a:solidFill>
                <a:latin typeface="Tw Cen MT" pitchFamily="-65" charset="-18"/>
              </a:rPr>
              <a:t>…</a:t>
            </a:r>
          </a:p>
        </p:txBody>
      </p:sp>
      <p:graphicFrame>
        <p:nvGraphicFramePr>
          <p:cNvPr id="16" name="Table 15"/>
          <p:cNvGraphicFramePr>
            <a:graphicFrameLocks noGrp="1"/>
          </p:cNvGraphicFramePr>
          <p:nvPr/>
        </p:nvGraphicFramePr>
        <p:xfrm>
          <a:off x="685800" y="1219200"/>
          <a:ext cx="6629400" cy="5400675"/>
        </p:xfrm>
        <a:graphic>
          <a:graphicData uri="http://schemas.openxmlformats.org/drawingml/2006/table">
            <a:tbl>
              <a:tblPr/>
              <a:tblGrid>
                <a:gridCol w="4191000"/>
                <a:gridCol w="1066800"/>
                <a:gridCol w="13716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w Cen MT" charset="-18"/>
                        </a:rPr>
                        <a:t>HELPFUL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w Cen MT" charset="-18"/>
                        </a:rPr>
                        <a:t>NECESSARY</a:t>
                      </a:r>
                    </a:p>
                  </a:txBody>
                  <a:tcPr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w Cen MT" charset="-18"/>
                        </a:rPr>
                        <a:t>Include Language objectives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w Cen MT" charset="-18"/>
                        </a:rPr>
                        <a:t>Provide language instruction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w Cen MT" charset="-18"/>
                        </a:rPr>
                        <a:t>Provide language exposure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w Cen MT" charset="-18"/>
                        </a:rPr>
                        <a:t>Provide sufficient practice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w Cen MT" charset="-18"/>
                        </a:rPr>
                        <a:t>Provide feedback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w Cen MT" charset="-18"/>
                        </a:rPr>
                        <a:t>Engage students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w Cen MT" charset="-18"/>
                      </a:endParaRPr>
                    </a:p>
                  </a:txBody>
                  <a:tcPr horzOverflow="overflow">
                    <a:lnL>
                      <a:noFill/>
                    </a:lnL>
                    <a:lnR>
                      <a:noFill/>
                    </a:lnR>
                    <a:lnT>
                      <a:noFill/>
                    </a:lnT>
                    <a:lnB>
                      <a:noFill/>
                    </a:lnB>
                    <a:lnTlToBr>
                      <a:noFill/>
                    </a:lnTlToBr>
                    <a:lnBlToTr>
                      <a:noFill/>
                    </a:lnBlToTr>
                    <a:noFill/>
                  </a:tcPr>
                </a:tc>
              </a:tr>
            </a:tbl>
          </a:graphicData>
        </a:graphic>
      </p:graphicFrame>
      <p:pic>
        <p:nvPicPr>
          <p:cNvPr id="17" name="Picture 3" descr="BD21301_"/>
          <p:cNvPicPr>
            <a:picLocks noChangeAspect="1" noChangeArrowheads="1"/>
          </p:cNvPicPr>
          <p:nvPr/>
        </p:nvPicPr>
        <p:blipFill>
          <a:blip r:embed="rId3">
            <a:lum bright="40000"/>
          </a:blip>
          <a:srcRect/>
          <a:stretch>
            <a:fillRect/>
          </a:stretch>
        </p:blipFill>
        <p:spPr bwMode="auto">
          <a:xfrm>
            <a:off x="5181600" y="1600200"/>
            <a:ext cx="609600" cy="609600"/>
          </a:xfrm>
          <a:prstGeom prst="rect">
            <a:avLst/>
          </a:prstGeom>
          <a:noFill/>
          <a:ln w="9525">
            <a:noFill/>
            <a:miter lim="800000"/>
            <a:headEnd/>
            <a:tailEnd/>
          </a:ln>
        </p:spPr>
      </p:pic>
      <p:pic>
        <p:nvPicPr>
          <p:cNvPr id="18" name="Picture 3" descr="BD21301_"/>
          <p:cNvPicPr>
            <a:picLocks noChangeAspect="1" noChangeArrowheads="1"/>
          </p:cNvPicPr>
          <p:nvPr/>
        </p:nvPicPr>
        <p:blipFill>
          <a:blip r:embed="rId3">
            <a:lum bright="40000"/>
          </a:blip>
          <a:srcRect/>
          <a:stretch>
            <a:fillRect/>
          </a:stretch>
        </p:blipFill>
        <p:spPr bwMode="auto">
          <a:xfrm>
            <a:off x="6324600" y="1600200"/>
            <a:ext cx="609600" cy="609600"/>
          </a:xfrm>
          <a:prstGeom prst="rect">
            <a:avLst/>
          </a:prstGeom>
          <a:noFill/>
          <a:ln w="9525">
            <a:noFill/>
            <a:miter lim="800000"/>
            <a:headEnd/>
            <a:tailEnd/>
          </a:ln>
        </p:spPr>
      </p:pic>
      <p:pic>
        <p:nvPicPr>
          <p:cNvPr id="19" name="Picture 3" descr="BD21301_"/>
          <p:cNvPicPr>
            <a:picLocks noChangeAspect="1" noChangeArrowheads="1"/>
          </p:cNvPicPr>
          <p:nvPr/>
        </p:nvPicPr>
        <p:blipFill>
          <a:blip r:embed="rId3">
            <a:lum bright="40000"/>
          </a:blip>
          <a:srcRect/>
          <a:stretch>
            <a:fillRect/>
          </a:stretch>
        </p:blipFill>
        <p:spPr bwMode="auto">
          <a:xfrm>
            <a:off x="5181600" y="2438400"/>
            <a:ext cx="609600" cy="609600"/>
          </a:xfrm>
          <a:prstGeom prst="rect">
            <a:avLst/>
          </a:prstGeom>
          <a:noFill/>
          <a:ln w="9525">
            <a:noFill/>
            <a:miter lim="800000"/>
            <a:headEnd/>
            <a:tailEnd/>
          </a:ln>
        </p:spPr>
      </p:pic>
      <p:pic>
        <p:nvPicPr>
          <p:cNvPr id="20" name="Picture 3" descr="BD21301_"/>
          <p:cNvPicPr>
            <a:picLocks noChangeAspect="1" noChangeArrowheads="1"/>
          </p:cNvPicPr>
          <p:nvPr/>
        </p:nvPicPr>
        <p:blipFill>
          <a:blip r:embed="rId3">
            <a:lum bright="40000"/>
          </a:blip>
          <a:srcRect/>
          <a:stretch>
            <a:fillRect/>
          </a:stretch>
        </p:blipFill>
        <p:spPr bwMode="auto">
          <a:xfrm>
            <a:off x="6324600" y="2438400"/>
            <a:ext cx="609600" cy="609600"/>
          </a:xfrm>
          <a:prstGeom prst="rect">
            <a:avLst/>
          </a:prstGeom>
          <a:noFill/>
          <a:ln w="9525">
            <a:noFill/>
            <a:miter lim="800000"/>
            <a:headEnd/>
            <a:tailEnd/>
          </a:ln>
        </p:spPr>
      </p:pic>
      <p:pic>
        <p:nvPicPr>
          <p:cNvPr id="21" name="Picture 3" descr="BD21301_"/>
          <p:cNvPicPr>
            <a:picLocks noChangeAspect="1" noChangeArrowheads="1"/>
          </p:cNvPicPr>
          <p:nvPr/>
        </p:nvPicPr>
        <p:blipFill>
          <a:blip r:embed="rId3">
            <a:lum bright="40000"/>
          </a:blip>
          <a:srcRect/>
          <a:stretch>
            <a:fillRect/>
          </a:stretch>
        </p:blipFill>
        <p:spPr bwMode="auto">
          <a:xfrm>
            <a:off x="5181600" y="3352800"/>
            <a:ext cx="609600" cy="609600"/>
          </a:xfrm>
          <a:prstGeom prst="rect">
            <a:avLst/>
          </a:prstGeom>
          <a:noFill/>
          <a:ln w="9525">
            <a:noFill/>
            <a:miter lim="800000"/>
            <a:headEnd/>
            <a:tailEnd/>
          </a:ln>
        </p:spPr>
      </p:pic>
      <p:pic>
        <p:nvPicPr>
          <p:cNvPr id="22" name="Picture 3" descr="BD21301_"/>
          <p:cNvPicPr>
            <a:picLocks noChangeAspect="1" noChangeArrowheads="1"/>
          </p:cNvPicPr>
          <p:nvPr/>
        </p:nvPicPr>
        <p:blipFill>
          <a:blip r:embed="rId3">
            <a:lum bright="40000"/>
          </a:blip>
          <a:srcRect/>
          <a:stretch>
            <a:fillRect/>
          </a:stretch>
        </p:blipFill>
        <p:spPr bwMode="auto">
          <a:xfrm>
            <a:off x="5181600" y="5867400"/>
            <a:ext cx="609600" cy="609600"/>
          </a:xfrm>
          <a:prstGeom prst="rect">
            <a:avLst/>
          </a:prstGeom>
          <a:noFill/>
          <a:ln w="9525">
            <a:noFill/>
            <a:miter lim="800000"/>
            <a:headEnd/>
            <a:tailEnd/>
          </a:ln>
        </p:spPr>
      </p:pic>
      <p:pic>
        <p:nvPicPr>
          <p:cNvPr id="23" name="Picture 3" descr="BD21301_"/>
          <p:cNvPicPr>
            <a:picLocks noChangeAspect="1" noChangeArrowheads="1"/>
          </p:cNvPicPr>
          <p:nvPr/>
        </p:nvPicPr>
        <p:blipFill>
          <a:blip r:embed="rId3">
            <a:lum bright="40000"/>
          </a:blip>
          <a:srcRect/>
          <a:stretch>
            <a:fillRect/>
          </a:stretch>
        </p:blipFill>
        <p:spPr bwMode="auto">
          <a:xfrm>
            <a:off x="5181600" y="4953000"/>
            <a:ext cx="609600" cy="609600"/>
          </a:xfrm>
          <a:prstGeom prst="rect">
            <a:avLst/>
          </a:prstGeom>
          <a:noFill/>
          <a:ln w="9525">
            <a:noFill/>
            <a:miter lim="800000"/>
            <a:headEnd/>
            <a:tailEnd/>
          </a:ln>
        </p:spPr>
      </p:pic>
      <p:pic>
        <p:nvPicPr>
          <p:cNvPr id="24" name="Picture 3" descr="BD21301_"/>
          <p:cNvPicPr>
            <a:picLocks noChangeAspect="1" noChangeArrowheads="1"/>
          </p:cNvPicPr>
          <p:nvPr/>
        </p:nvPicPr>
        <p:blipFill>
          <a:blip r:embed="rId3">
            <a:lum bright="40000"/>
          </a:blip>
          <a:srcRect/>
          <a:stretch>
            <a:fillRect/>
          </a:stretch>
        </p:blipFill>
        <p:spPr bwMode="auto">
          <a:xfrm>
            <a:off x="5181600" y="4114800"/>
            <a:ext cx="609600" cy="609600"/>
          </a:xfrm>
          <a:prstGeom prst="rect">
            <a:avLst/>
          </a:prstGeom>
          <a:noFill/>
          <a:ln w="9525">
            <a:noFill/>
            <a:miter lim="800000"/>
            <a:headEnd/>
            <a:tailEnd/>
          </a:ln>
        </p:spPr>
      </p:pic>
      <p:pic>
        <p:nvPicPr>
          <p:cNvPr id="25" name="Picture 3" descr="BD21301_"/>
          <p:cNvPicPr>
            <a:picLocks noChangeAspect="1" noChangeArrowheads="1"/>
          </p:cNvPicPr>
          <p:nvPr/>
        </p:nvPicPr>
        <p:blipFill>
          <a:blip r:embed="rId3">
            <a:lum bright="40000"/>
          </a:blip>
          <a:srcRect/>
          <a:stretch>
            <a:fillRect/>
          </a:stretch>
        </p:blipFill>
        <p:spPr bwMode="auto">
          <a:xfrm>
            <a:off x="6324600" y="5867400"/>
            <a:ext cx="609600" cy="609600"/>
          </a:xfrm>
          <a:prstGeom prst="rect">
            <a:avLst/>
          </a:prstGeom>
          <a:noFill/>
          <a:ln w="9525">
            <a:noFill/>
            <a:miter lim="800000"/>
            <a:headEnd/>
            <a:tailEnd/>
          </a:ln>
        </p:spPr>
      </p:pic>
      <p:pic>
        <p:nvPicPr>
          <p:cNvPr id="26" name="Picture 3" descr="BD21301_"/>
          <p:cNvPicPr>
            <a:picLocks noChangeAspect="1" noChangeArrowheads="1"/>
          </p:cNvPicPr>
          <p:nvPr/>
        </p:nvPicPr>
        <p:blipFill>
          <a:blip r:embed="rId3">
            <a:lum bright="40000"/>
          </a:blip>
          <a:srcRect/>
          <a:stretch>
            <a:fillRect/>
          </a:stretch>
        </p:blipFill>
        <p:spPr bwMode="auto">
          <a:xfrm>
            <a:off x="6324600" y="4953000"/>
            <a:ext cx="609600" cy="609600"/>
          </a:xfrm>
          <a:prstGeom prst="rect">
            <a:avLst/>
          </a:prstGeom>
          <a:noFill/>
          <a:ln w="9525">
            <a:noFill/>
            <a:miter lim="800000"/>
            <a:headEnd/>
            <a:tailEnd/>
          </a:ln>
        </p:spPr>
      </p:pic>
      <p:pic>
        <p:nvPicPr>
          <p:cNvPr id="27" name="Picture 3" descr="BD21301_"/>
          <p:cNvPicPr>
            <a:picLocks noChangeAspect="1" noChangeArrowheads="1"/>
          </p:cNvPicPr>
          <p:nvPr/>
        </p:nvPicPr>
        <p:blipFill>
          <a:blip r:embed="rId3">
            <a:lum bright="40000"/>
          </a:blip>
          <a:srcRect/>
          <a:stretch>
            <a:fillRect/>
          </a:stretch>
        </p:blipFill>
        <p:spPr bwMode="auto">
          <a:xfrm>
            <a:off x="6324600" y="4114800"/>
            <a:ext cx="609600" cy="609600"/>
          </a:xfrm>
          <a:prstGeom prst="rect">
            <a:avLst/>
          </a:prstGeom>
          <a:noFill/>
          <a:ln w="9525">
            <a:noFill/>
            <a:miter lim="800000"/>
            <a:headEnd/>
            <a:tailEnd/>
          </a:ln>
        </p:spPr>
      </p:pic>
      <p:pic>
        <p:nvPicPr>
          <p:cNvPr id="28" name="Picture 3" descr="BD21301_"/>
          <p:cNvPicPr>
            <a:picLocks noChangeAspect="1" noChangeArrowheads="1"/>
          </p:cNvPicPr>
          <p:nvPr/>
        </p:nvPicPr>
        <p:blipFill>
          <a:blip r:embed="rId3">
            <a:lum bright="40000"/>
          </a:blip>
          <a:srcRect/>
          <a:stretch>
            <a:fillRect/>
          </a:stretch>
        </p:blipFill>
        <p:spPr bwMode="auto">
          <a:xfrm>
            <a:off x="6324600" y="335280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ea typeface="Bookman Old Style" pitchFamily="-65" charset="0"/>
                <a:cs typeface="Bookman Old Style" pitchFamily="-65" charset="0"/>
              </a:rPr>
              <a:t/>
            </a:r>
            <a:br>
              <a:rPr lang="en-US" sz="2900" dirty="0" smtClean="0">
                <a:ea typeface="Bookman Old Style" pitchFamily="-65" charset="0"/>
                <a:cs typeface="Bookman Old Style" pitchFamily="-65" charset="0"/>
              </a:rPr>
            </a:br>
            <a:r>
              <a:rPr lang="en-US" sz="2900" dirty="0">
                <a:ea typeface="Bookman Old Style" pitchFamily="-65" charset="0"/>
                <a:cs typeface="Bookman Old Style" pitchFamily="-65" charset="0"/>
              </a:rPr>
              <a:t>What</a:t>
            </a:r>
            <a:r>
              <a:rPr lang="en-US" sz="2900" dirty="0" smtClean="0">
                <a:ea typeface="Bookman Old Style" pitchFamily="-65" charset="0"/>
                <a:cs typeface="Bookman Old Style" pitchFamily="-65" charset="0"/>
              </a:rPr>
              <a:t> am I learning from this session?</a:t>
            </a:r>
            <a:endParaRPr lang="en-US" sz="2900" dirty="0">
              <a:ea typeface="Bookman Old Style" pitchFamily="-65" charset="0"/>
              <a:cs typeface="Bookman Old Style" pitchFamily="-65" charset="0"/>
            </a:endParaRPr>
          </a:p>
        </p:txBody>
      </p:sp>
      <p:sp>
        <p:nvSpPr>
          <p:cNvPr id="50179" name="Content Placeholder 2"/>
          <p:cNvSpPr>
            <a:spLocks noGrp="1"/>
          </p:cNvSpPr>
          <p:nvPr>
            <p:ph sz="quarter" idx="1"/>
          </p:nvPr>
        </p:nvSpPr>
        <p:spPr>
          <a:xfrm>
            <a:off x="457200" y="1219200"/>
            <a:ext cx="8229600" cy="4937125"/>
          </a:xfrm>
        </p:spPr>
        <p:txBody>
          <a:bodyPr/>
          <a:lstStyle/>
          <a:p>
            <a:pPr>
              <a:buFont typeface="Wingdings 3" pitchFamily="-65" charset="2"/>
              <a:buNone/>
            </a:pPr>
            <a:r>
              <a:rPr lang="en-US" dirty="0"/>
              <a:t> </a:t>
            </a:r>
            <a:r>
              <a:rPr lang="en-US" dirty="0">
                <a:latin typeface="Calibri (Body)" charset="0"/>
                <a:ea typeface="Calibri (Body)" charset="0"/>
                <a:cs typeface="Calibri (Body)" charset="0"/>
              </a:rPr>
              <a:t>	     K			W			  L</a:t>
            </a:r>
          </a:p>
        </p:txBody>
      </p:sp>
      <p:cxnSp>
        <p:nvCxnSpPr>
          <p:cNvPr id="6" name="Straight Connector 5"/>
          <p:cNvCxnSpPr>
            <a:cxnSpLocks noChangeShapeType="1"/>
          </p:cNvCxnSpPr>
          <p:nvPr/>
        </p:nvCxnSpPr>
        <p:spPr bwMode="auto">
          <a:xfrm rot="16200000" flipH="1">
            <a:off x="578644" y="3852069"/>
            <a:ext cx="4525963" cy="22225"/>
          </a:xfrm>
          <a:prstGeom prst="line">
            <a:avLst/>
          </a:prstGeom>
          <a:noFill/>
          <a:ln w="19050">
            <a:solidFill>
              <a:schemeClr val="accent1"/>
            </a:solidFill>
            <a:round/>
            <a:headEnd/>
            <a:tailEnd/>
          </a:ln>
          <a:effectLst>
            <a:outerShdw blurRad="38100" dist="26940" dir="5400000" rotWithShape="0">
              <a:srgbClr val="000000">
                <a:alpha val="39999"/>
              </a:srgbClr>
            </a:outerShdw>
          </a:effectLst>
        </p:spPr>
      </p:cxnSp>
      <p:cxnSp>
        <p:nvCxnSpPr>
          <p:cNvPr id="8" name="Straight Connector 7"/>
          <p:cNvCxnSpPr>
            <a:cxnSpLocks noChangeShapeType="1"/>
          </p:cNvCxnSpPr>
          <p:nvPr/>
        </p:nvCxnSpPr>
        <p:spPr bwMode="auto">
          <a:xfrm rot="5400000">
            <a:off x="4020343" y="3863182"/>
            <a:ext cx="4525963" cy="0"/>
          </a:xfrm>
          <a:prstGeom prst="line">
            <a:avLst/>
          </a:prstGeom>
          <a:noFill/>
          <a:ln w="19050">
            <a:solidFill>
              <a:schemeClr val="accent1"/>
            </a:solidFill>
            <a:round/>
            <a:headEnd/>
            <a:tailEnd/>
          </a:ln>
          <a:effectLst>
            <a:outerShdw blurRad="38100" dist="26940" dir="5400000" rotWithShape="0">
              <a:srgbClr val="000000">
                <a:alpha val="39999"/>
              </a:srgbClr>
            </a:outerShdw>
          </a:effectLst>
        </p:spPr>
      </p:cxnSp>
      <p:sp>
        <p:nvSpPr>
          <p:cNvPr id="7" name="TextBox 6"/>
          <p:cNvSpPr txBox="1">
            <a:spLocks noChangeArrowheads="1"/>
          </p:cNvSpPr>
          <p:nvPr/>
        </p:nvSpPr>
        <p:spPr bwMode="auto">
          <a:xfrm>
            <a:off x="327025" y="2406650"/>
            <a:ext cx="2457450" cy="830263"/>
          </a:xfrm>
          <a:prstGeom prst="rect">
            <a:avLst/>
          </a:prstGeom>
          <a:noFill/>
          <a:ln w="9525">
            <a:noFill/>
            <a:miter lim="800000"/>
            <a:headEnd/>
            <a:tailEnd/>
          </a:ln>
        </p:spPr>
        <p:txBody>
          <a:bodyPr wrap="none">
            <a:prstTxWarp prst="textNoShape">
              <a:avLst/>
            </a:prstTxWarp>
            <a:spAutoFit/>
          </a:bodyPr>
          <a:lstStyle/>
          <a:p>
            <a:r>
              <a:rPr lang="en-US" sz="2400" b="1"/>
              <a:t>What do I already</a:t>
            </a:r>
          </a:p>
          <a:p>
            <a:r>
              <a:rPr lang="en-US" sz="2400" b="1"/>
              <a:t>KNOW?</a:t>
            </a:r>
          </a:p>
        </p:txBody>
      </p:sp>
      <p:sp>
        <p:nvSpPr>
          <p:cNvPr id="9" name="TextBox 8"/>
          <p:cNvSpPr txBox="1">
            <a:spLocks noChangeArrowheads="1"/>
          </p:cNvSpPr>
          <p:nvPr/>
        </p:nvSpPr>
        <p:spPr bwMode="auto">
          <a:xfrm>
            <a:off x="3230563" y="3236913"/>
            <a:ext cx="2393950" cy="831850"/>
          </a:xfrm>
          <a:prstGeom prst="rect">
            <a:avLst/>
          </a:prstGeom>
          <a:noFill/>
          <a:ln w="9525">
            <a:noFill/>
            <a:miter lim="800000"/>
            <a:headEnd/>
            <a:tailEnd/>
          </a:ln>
        </p:spPr>
        <p:txBody>
          <a:bodyPr wrap="none">
            <a:prstTxWarp prst="textNoShape">
              <a:avLst/>
            </a:prstTxWarp>
            <a:spAutoFit/>
          </a:bodyPr>
          <a:lstStyle/>
          <a:p>
            <a:r>
              <a:rPr lang="en-US" sz="2400" b="1"/>
              <a:t>What do I WANT </a:t>
            </a:r>
          </a:p>
          <a:p>
            <a:r>
              <a:rPr lang="en-US" sz="2400" b="1"/>
              <a:t>TO KNOW/learn?</a:t>
            </a:r>
          </a:p>
        </p:txBody>
      </p:sp>
      <p:sp>
        <p:nvSpPr>
          <p:cNvPr id="10" name="TextBox 9"/>
          <p:cNvSpPr txBox="1">
            <a:spLocks noChangeArrowheads="1"/>
          </p:cNvSpPr>
          <p:nvPr/>
        </p:nvSpPr>
        <p:spPr bwMode="auto">
          <a:xfrm>
            <a:off x="6316663" y="4225925"/>
            <a:ext cx="2370137" cy="831850"/>
          </a:xfrm>
          <a:prstGeom prst="rect">
            <a:avLst/>
          </a:prstGeom>
          <a:noFill/>
          <a:ln w="9525">
            <a:noFill/>
            <a:miter lim="800000"/>
            <a:headEnd/>
            <a:tailEnd/>
          </a:ln>
        </p:spPr>
        <p:txBody>
          <a:bodyPr wrap="none">
            <a:prstTxWarp prst="textNoShape">
              <a:avLst/>
            </a:prstTxWarp>
            <a:spAutoFit/>
          </a:bodyPr>
          <a:lstStyle/>
          <a:p>
            <a:r>
              <a:rPr lang="en-US" sz="2400" b="1"/>
              <a:t>What did I learn/</a:t>
            </a:r>
          </a:p>
          <a:p>
            <a:r>
              <a:rPr lang="en-US" sz="2400" b="1"/>
              <a:t>new questions?</a:t>
            </a:r>
          </a:p>
        </p:txBody>
      </p:sp>
      <p:sp>
        <p:nvSpPr>
          <p:cNvPr id="50185" name="Date Placeholder 3"/>
          <p:cNvSpPr>
            <a:spLocks noGrp="1"/>
          </p:cNvSpPr>
          <p:nvPr>
            <p:ph type="dt" sz="quarter" idx="10"/>
          </p:nvPr>
        </p:nvSpPr>
        <p:spPr bwMode="auto">
          <a:noFill/>
          <a:ln>
            <a:miter lim="800000"/>
            <a:headEnd/>
            <a:tailEnd/>
          </a:ln>
        </p:spPr>
        <p:txBody>
          <a:bodyPr/>
          <a:lstStyle/>
          <a:p>
            <a:r>
              <a:rPr lang="en-US"/>
              <a:t>5/29/12</a:t>
            </a:r>
          </a:p>
        </p:txBody>
      </p:sp>
      <p:sp>
        <p:nvSpPr>
          <p:cNvPr id="50186" name="Slide Number Placeholder 4"/>
          <p:cNvSpPr>
            <a:spLocks noGrp="1"/>
          </p:cNvSpPr>
          <p:nvPr>
            <p:ph type="sldNum" sz="quarter" idx="12"/>
          </p:nvPr>
        </p:nvSpPr>
        <p:spPr bwMode="auto">
          <a:noFill/>
          <a:ln>
            <a:miter lim="800000"/>
            <a:headEnd/>
            <a:tailEnd/>
          </a:ln>
        </p:spPr>
        <p:txBody>
          <a:bodyPr>
            <a:normAutofit fontScale="85000" lnSpcReduction="20000"/>
          </a:bodyPr>
          <a:lstStyle/>
          <a:p>
            <a:fld id="{24494BC9-15C2-1245-83A4-80F38A4AD6E1}" type="slidenum">
              <a:rPr lang="en-US"/>
              <a:pPr/>
              <a:t>84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AutoShape 2"/>
          <p:cNvSpPr>
            <a:spLocks noGrp="1" noChangeArrowheads="1"/>
          </p:cNvSpPr>
          <p:nvPr>
            <p:ph type="ctrTitle" idx="4294967295"/>
          </p:nvPr>
        </p:nvSpPr>
        <p:spPr>
          <a:xfrm>
            <a:off x="381000" y="1676400"/>
            <a:ext cx="8534400" cy="1219200"/>
          </a:xfrm>
        </p:spPr>
        <p:txBody>
          <a:bodyPr anchor="b"/>
          <a:lstStyle/>
          <a:p>
            <a:pPr algn="ctr" eaLnBrk="1" hangingPunct="1"/>
            <a:r>
              <a:rPr lang="en-US" sz="3600">
                <a:ea typeface="ＭＳ Ｐゴシック" pitchFamily="-65" charset="-128"/>
                <a:cs typeface="ＭＳ Ｐゴシック" pitchFamily="-65" charset="-128"/>
              </a:rPr>
              <a:t>PREPARING FOR SUCCESS IN ALGEBRA</a:t>
            </a:r>
            <a:r>
              <a:rPr lang="en-US" sz="3200">
                <a:ea typeface="ＭＳ Ｐゴシック" pitchFamily="-65" charset="-128"/>
                <a:cs typeface="ＭＳ Ｐゴシック" pitchFamily="-65" charset="-128"/>
              </a:rPr>
              <a:t/>
            </a:r>
            <a:br>
              <a:rPr lang="en-US" sz="3200">
                <a:ea typeface="ＭＳ Ｐゴシック" pitchFamily="-65" charset="-128"/>
                <a:cs typeface="ＭＳ Ｐゴシック" pitchFamily="-65" charset="-128"/>
              </a:rPr>
            </a:br>
            <a:r>
              <a:rPr lang="en-US" sz="3200">
                <a:ea typeface="ＭＳ Ｐゴシック" pitchFamily="-65" charset="-128"/>
                <a:cs typeface="ＭＳ Ｐゴシック" pitchFamily="-65" charset="-128"/>
              </a:rPr>
              <a:t>DEMONSTRATION CENTER </a:t>
            </a:r>
            <a:endParaRPr lang="en-US" sz="2800">
              <a:ea typeface="ＭＳ Ｐゴシック" pitchFamily="-65" charset="-128"/>
              <a:cs typeface="ＭＳ Ｐゴシック" pitchFamily="-65" charset="-128"/>
            </a:endParaRPr>
          </a:p>
        </p:txBody>
      </p:sp>
      <p:sp>
        <p:nvSpPr>
          <p:cNvPr id="120835" name="Rectangle 3"/>
          <p:cNvSpPr>
            <a:spLocks noGrp="1" noChangeArrowheads="1"/>
          </p:cNvSpPr>
          <p:nvPr>
            <p:ph type="subTitle" idx="4294967295"/>
          </p:nvPr>
        </p:nvSpPr>
        <p:spPr>
          <a:xfrm>
            <a:off x="4191000" y="3124200"/>
            <a:ext cx="4724400" cy="1822450"/>
          </a:xfrm>
        </p:spPr>
        <p:txBody>
          <a:bodyPr anchor="ctr"/>
          <a:lstStyle/>
          <a:p>
            <a:pPr marL="288925" indent="-288925" eaLnBrk="1" hangingPunct="1">
              <a:lnSpc>
                <a:spcPct val="90000"/>
              </a:lnSpc>
              <a:buFont typeface="Wingdings" pitchFamily="-65" charset="2"/>
              <a:buNone/>
            </a:pPr>
            <a:r>
              <a:rPr lang="en-US" sz="2000" b="1" i="1">
                <a:solidFill>
                  <a:srgbClr val="FFFFFF"/>
                </a:solidFill>
                <a:ea typeface="ＭＳ Ｐゴシック" pitchFamily="-65" charset="-128"/>
                <a:cs typeface="ＭＳ Ｐゴシック" pitchFamily="-65" charset="-128"/>
              </a:rPr>
              <a:t>A Collaboration among:</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Los Angeles USD</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University of California, San Diego</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San Diego State University</a:t>
            </a:r>
          </a:p>
          <a:p>
            <a:pPr marL="288925" indent="-288925" eaLnBrk="1" hangingPunct="1">
              <a:lnSpc>
                <a:spcPct val="90000"/>
              </a:lnSpc>
              <a:buFont typeface="Wingdings" pitchFamily="-65" charset="2"/>
              <a:buChar char="l"/>
            </a:pPr>
            <a:r>
              <a:rPr lang="en-US" sz="2000" b="1" i="1">
                <a:solidFill>
                  <a:srgbClr val="FFFFFF"/>
                </a:solidFill>
                <a:ea typeface="ＭＳ Ｐゴシック" pitchFamily="-65" charset="-128"/>
                <a:cs typeface="ＭＳ Ｐゴシック" pitchFamily="-65" charset="-128"/>
              </a:rPr>
              <a:t>University of California, Irvine</a:t>
            </a:r>
          </a:p>
        </p:txBody>
      </p:sp>
      <p:pic>
        <p:nvPicPr>
          <p:cNvPr id="120836" name="Picture 14"/>
          <p:cNvPicPr>
            <a:picLocks noChangeAspect="1" noChangeArrowheads="1"/>
          </p:cNvPicPr>
          <p:nvPr/>
        </p:nvPicPr>
        <p:blipFill>
          <a:blip r:embed="rId3"/>
          <a:srcRect/>
          <a:stretch>
            <a:fillRect/>
          </a:stretch>
        </p:blipFill>
        <p:spPr bwMode="auto">
          <a:xfrm>
            <a:off x="7924800" y="5943600"/>
            <a:ext cx="914400" cy="727075"/>
          </a:xfrm>
          <a:prstGeom prst="rect">
            <a:avLst/>
          </a:prstGeom>
          <a:noFill/>
          <a:ln w="9525">
            <a:noFill/>
            <a:miter lim="800000"/>
            <a:headEnd/>
            <a:tailEnd/>
          </a:ln>
        </p:spPr>
      </p:pic>
      <p:pic>
        <p:nvPicPr>
          <p:cNvPr id="120837" name="Picture 10" descr="UCSD-Yellow.em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3886200" y="5943600"/>
            <a:ext cx="904875" cy="914400"/>
          </a:xfrm>
          <a:prstGeom prst="rect">
            <a:avLst/>
          </a:prstGeom>
          <a:noFill/>
          <a:ln w="9525">
            <a:noFill/>
            <a:miter lim="800000"/>
            <a:headEnd/>
            <a:tailEnd/>
          </a:ln>
        </p:spPr>
      </p:pic>
      <p:pic>
        <p:nvPicPr>
          <p:cNvPr id="120838" name="Picture 9" descr="CaMSP_Logo-v7_Color.jpg"/>
          <p:cNvPicPr>
            <a:picLocks noChangeAspect="1"/>
          </p:cNvPicPr>
          <p:nvPr/>
        </p:nvPicPr>
        <p:blipFill>
          <a:blip r:embed="rId6"/>
          <a:srcRect/>
          <a:stretch>
            <a:fillRect/>
          </a:stretch>
        </p:blipFill>
        <p:spPr bwMode="auto">
          <a:xfrm>
            <a:off x="457200" y="3810000"/>
            <a:ext cx="2057400" cy="1354138"/>
          </a:xfrm>
          <a:prstGeom prst="rect">
            <a:avLst/>
          </a:prstGeom>
          <a:noFill/>
          <a:ln w="9525">
            <a:noFill/>
            <a:miter lim="800000"/>
            <a:headEnd/>
            <a:tailEnd/>
          </a:ln>
        </p:spPr>
      </p:pic>
      <p:pic>
        <p:nvPicPr>
          <p:cNvPr id="120839" name="Picture 9" descr="SDMP-NewLogo.jpg"/>
          <p:cNvPicPr>
            <a:picLocks noChangeAspect="1"/>
          </p:cNvPicPr>
          <p:nvPr/>
        </p:nvPicPr>
        <p:blipFill>
          <a:blip r:embed="rId7"/>
          <a:srcRect/>
          <a:stretch>
            <a:fillRect/>
          </a:stretch>
        </p:blipFill>
        <p:spPr bwMode="auto">
          <a:xfrm>
            <a:off x="6553200" y="5943600"/>
            <a:ext cx="914400" cy="854075"/>
          </a:xfrm>
          <a:prstGeom prst="rect">
            <a:avLst/>
          </a:prstGeom>
          <a:noFill/>
          <a:ln w="9525">
            <a:noFill/>
            <a:miter lim="800000"/>
            <a:headEnd/>
            <a:tailEnd/>
          </a:ln>
        </p:spPr>
      </p:pic>
      <p:pic>
        <p:nvPicPr>
          <p:cNvPr id="120840" name="Picture 9" descr="ccss_logo_JPEG_small"/>
          <p:cNvPicPr>
            <a:picLocks noChangeAspect="1" noChangeArrowheads="1"/>
          </p:cNvPicPr>
          <p:nvPr/>
        </p:nvPicPr>
        <p:blipFill>
          <a:blip r:embed="rId8"/>
          <a:srcRect/>
          <a:stretch>
            <a:fillRect/>
          </a:stretch>
        </p:blipFill>
        <p:spPr bwMode="auto">
          <a:xfrm>
            <a:off x="5334000" y="5975350"/>
            <a:ext cx="904875" cy="882650"/>
          </a:xfrm>
          <a:prstGeom prst="rect">
            <a:avLst/>
          </a:prstGeom>
          <a:noFill/>
          <a:ln w="9525">
            <a:noFill/>
            <a:miter lim="800000"/>
            <a:headEnd/>
            <a:tailEnd/>
          </a:ln>
        </p:spPr>
      </p:pic>
      <p:sp>
        <p:nvSpPr>
          <p:cNvPr id="120841" name="TextBox 8"/>
          <p:cNvSpPr txBox="1">
            <a:spLocks noChangeArrowheads="1"/>
          </p:cNvSpPr>
          <p:nvPr/>
        </p:nvSpPr>
        <p:spPr bwMode="auto">
          <a:xfrm>
            <a:off x="1066800" y="762000"/>
            <a:ext cx="6934200" cy="769938"/>
          </a:xfrm>
          <a:prstGeom prst="rect">
            <a:avLst/>
          </a:prstGeom>
          <a:noFill/>
          <a:ln w="9525">
            <a:noFill/>
            <a:miter lim="800000"/>
            <a:headEnd/>
            <a:tailEnd/>
          </a:ln>
        </p:spPr>
        <p:txBody>
          <a:bodyPr>
            <a:prstTxWarp prst="textNoShape">
              <a:avLst/>
            </a:prstTxWarp>
            <a:spAutoFit/>
          </a:bodyPr>
          <a:lstStyle/>
          <a:p>
            <a:pPr algn="ctr"/>
            <a:r>
              <a:rPr lang="en-US" sz="4400">
                <a:latin typeface="Tw Cen MT" pitchFamily="-65" charset="-18"/>
              </a:rPr>
              <a:t>THANK YOU</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8153400" cy="990600"/>
          </a:xfrm>
        </p:spPr>
        <p:txBody>
          <a:bodyPr/>
          <a:lstStyle/>
          <a:p>
            <a:r>
              <a:rPr lang="en-US" sz="2800" dirty="0" smtClean="0"/>
              <a:t>The table below depicts the amount depreciation of a car each year </a:t>
            </a:r>
            <a:r>
              <a:rPr lang="en-US" sz="2800" i="1" dirty="0" err="1" smtClean="0"/>
              <a:t>t</a:t>
            </a:r>
            <a:r>
              <a:rPr lang="en-US" sz="2800" dirty="0" smtClean="0"/>
              <a:t> since it was new.  Show that the ratio of depreciation amounts for consecutive years is constant.  Then write an equation that gives </a:t>
            </a:r>
            <a:r>
              <a:rPr lang="en-US" sz="2800" i="1" dirty="0" err="1" smtClean="0"/>
              <a:t>d</a:t>
            </a:r>
            <a:r>
              <a:rPr lang="en-US" sz="2800" dirty="0" smtClean="0"/>
              <a:t> as a function of </a:t>
            </a:r>
            <a:r>
              <a:rPr lang="en-US" sz="2800" i="1" dirty="0" err="1" smtClean="0"/>
              <a:t>t</a:t>
            </a:r>
            <a:r>
              <a:rPr lang="en-US" sz="2800" dirty="0" smtClean="0"/>
              <a:t>.</a:t>
            </a:r>
            <a:endParaRPr lang="en-US" sz="2800" dirty="0"/>
          </a:p>
        </p:txBody>
      </p:sp>
      <p:sp>
        <p:nvSpPr>
          <p:cNvPr id="3" name="Content Placeholder 2"/>
          <p:cNvSpPr>
            <a:spLocks noGrp="1"/>
          </p:cNvSpPr>
          <p:nvPr>
            <p:ph sz="quarter" idx="1"/>
          </p:nvPr>
        </p:nvSpPr>
        <p:spPr>
          <a:xfrm>
            <a:off x="533400" y="3124200"/>
            <a:ext cx="8153400" cy="4495800"/>
          </a:xfrm>
        </p:spPr>
        <p:txBody>
          <a:bodyPr/>
          <a:lstStyle/>
          <a:p>
            <a:endParaRPr lang="en-US" dirty="0"/>
          </a:p>
        </p:txBody>
      </p:sp>
      <p:pic>
        <p:nvPicPr>
          <p:cNvPr id="4" name="Picture 3"/>
          <p:cNvPicPr>
            <a:picLocks noChangeAspect="1"/>
          </p:cNvPicPr>
          <p:nvPr/>
        </p:nvPicPr>
        <p:blipFill>
          <a:blip r:embed="rId2"/>
          <a:stretch>
            <a:fillRect/>
          </a:stretch>
        </p:blipFill>
        <p:spPr>
          <a:xfrm>
            <a:off x="609600" y="2971800"/>
            <a:ext cx="7859917" cy="3658304"/>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62000" y="1981200"/>
            <a:ext cx="7825919" cy="277530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oter Placeholder 3"/>
          <p:cNvSpPr>
            <a:spLocks noGrp="1"/>
          </p:cNvSpPr>
          <p:nvPr>
            <p:ph type="ftr" sz="quarter" idx="11"/>
          </p:nvPr>
        </p:nvSpPr>
        <p:spPr>
          <a:noFill/>
        </p:spPr>
        <p:txBody>
          <a:bodyPr/>
          <a:lstStyle/>
          <a:p>
            <a:r>
              <a:rPr lang="en-US"/>
              <a:t>©Joan Sedita, </a:t>
            </a:r>
            <a:r>
              <a:rPr lang="en-US">
                <a:solidFill>
                  <a:srgbClr val="FF0000"/>
                </a:solidFill>
              </a:rPr>
              <a:t>www.keystoliteracy.net</a:t>
            </a:r>
          </a:p>
        </p:txBody>
      </p:sp>
      <p:sp>
        <p:nvSpPr>
          <p:cNvPr id="23554" name="Rectangle 1026"/>
          <p:cNvSpPr>
            <a:spLocks noGrp="1" noChangeArrowheads="1"/>
          </p:cNvSpPr>
          <p:nvPr>
            <p:ph type="title"/>
          </p:nvPr>
        </p:nvSpPr>
        <p:spPr/>
        <p:txBody>
          <a:bodyPr/>
          <a:lstStyle/>
          <a:p>
            <a:pPr eaLnBrk="1" hangingPunct="1"/>
            <a:r>
              <a:rPr lang="en-US">
                <a:ea typeface="ＭＳ Ｐゴシック" pitchFamily="-65" charset="-128"/>
                <a:cs typeface="ＭＳ Ｐゴシック" pitchFamily="-65" charset="-128"/>
              </a:rPr>
              <a:t>Gradual Release of Responsibility</a:t>
            </a:r>
          </a:p>
        </p:txBody>
      </p:sp>
      <p:sp>
        <p:nvSpPr>
          <p:cNvPr id="23555" name="Text Box 1027"/>
          <p:cNvSpPr txBox="1">
            <a:spLocks noChangeArrowheads="1"/>
          </p:cNvSpPr>
          <p:nvPr/>
        </p:nvSpPr>
        <p:spPr bwMode="auto">
          <a:xfrm>
            <a:off x="838200" y="1295400"/>
            <a:ext cx="1143000" cy="669925"/>
          </a:xfrm>
          <a:prstGeom prst="rect">
            <a:avLst/>
          </a:prstGeom>
          <a:noFill/>
          <a:ln w="28575">
            <a:solidFill>
              <a:schemeClr val="tx1"/>
            </a:solidFill>
            <a:miter lim="800000"/>
            <a:headEnd/>
            <a:tailEnd/>
          </a:ln>
        </p:spPr>
        <p:txBody>
          <a:bodyPr>
            <a:prstTxWarp prst="textNoShape">
              <a:avLst/>
            </a:prstTxWarp>
            <a:spAutoFit/>
          </a:bodyPr>
          <a:lstStyle/>
          <a:p>
            <a:pPr algn="ctr">
              <a:spcBef>
                <a:spcPct val="50000"/>
              </a:spcBef>
            </a:pPr>
            <a:r>
              <a:rPr lang="en-US" sz="3600" b="1"/>
              <a:t>I</a:t>
            </a:r>
          </a:p>
        </p:txBody>
      </p:sp>
      <p:sp>
        <p:nvSpPr>
          <p:cNvPr id="23556" name="Text Box 1028"/>
          <p:cNvSpPr txBox="1">
            <a:spLocks noChangeArrowheads="1"/>
          </p:cNvSpPr>
          <p:nvPr/>
        </p:nvSpPr>
        <p:spPr bwMode="auto">
          <a:xfrm>
            <a:off x="7162800" y="5486400"/>
            <a:ext cx="1143000" cy="669925"/>
          </a:xfrm>
          <a:prstGeom prst="rect">
            <a:avLst/>
          </a:prstGeom>
          <a:noFill/>
          <a:ln w="28575">
            <a:solidFill>
              <a:schemeClr val="tx1"/>
            </a:solidFill>
            <a:miter lim="800000"/>
            <a:headEnd/>
            <a:tailEnd/>
          </a:ln>
        </p:spPr>
        <p:txBody>
          <a:bodyPr>
            <a:prstTxWarp prst="textNoShape">
              <a:avLst/>
            </a:prstTxWarp>
            <a:spAutoFit/>
          </a:bodyPr>
          <a:lstStyle/>
          <a:p>
            <a:pPr algn="ctr">
              <a:spcBef>
                <a:spcPct val="50000"/>
              </a:spcBef>
            </a:pPr>
            <a:r>
              <a:rPr lang="en-US" sz="3600" b="1"/>
              <a:t>You</a:t>
            </a:r>
            <a:endParaRPr lang="en-US" sz="3600"/>
          </a:p>
        </p:txBody>
      </p:sp>
      <p:sp>
        <p:nvSpPr>
          <p:cNvPr id="23557" name="Text Box 1029"/>
          <p:cNvSpPr txBox="1">
            <a:spLocks noChangeArrowheads="1"/>
          </p:cNvSpPr>
          <p:nvPr/>
        </p:nvSpPr>
        <p:spPr bwMode="auto">
          <a:xfrm>
            <a:off x="3962400" y="3429000"/>
            <a:ext cx="1143000" cy="669925"/>
          </a:xfrm>
          <a:prstGeom prst="rect">
            <a:avLst/>
          </a:prstGeom>
          <a:noFill/>
          <a:ln w="28575">
            <a:solidFill>
              <a:schemeClr val="tx1"/>
            </a:solidFill>
            <a:miter lim="800000"/>
            <a:headEnd/>
            <a:tailEnd/>
          </a:ln>
        </p:spPr>
        <p:txBody>
          <a:bodyPr>
            <a:prstTxWarp prst="textNoShape">
              <a:avLst/>
            </a:prstTxWarp>
            <a:spAutoFit/>
          </a:bodyPr>
          <a:lstStyle/>
          <a:p>
            <a:pPr algn="ctr">
              <a:spcBef>
                <a:spcPct val="50000"/>
              </a:spcBef>
            </a:pPr>
            <a:r>
              <a:rPr lang="en-US" sz="3600" b="1"/>
              <a:t>We</a:t>
            </a:r>
            <a:endParaRPr lang="en-US" sz="3600"/>
          </a:p>
        </p:txBody>
      </p:sp>
      <p:sp>
        <p:nvSpPr>
          <p:cNvPr id="23558" name="Line 1030"/>
          <p:cNvSpPr>
            <a:spLocks noChangeShapeType="1"/>
          </p:cNvSpPr>
          <p:nvPr/>
        </p:nvSpPr>
        <p:spPr bwMode="auto">
          <a:xfrm>
            <a:off x="1981200" y="1981200"/>
            <a:ext cx="1828800" cy="1219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23559" name="Line 1031"/>
          <p:cNvSpPr>
            <a:spLocks noChangeShapeType="1"/>
          </p:cNvSpPr>
          <p:nvPr/>
        </p:nvSpPr>
        <p:spPr bwMode="auto">
          <a:xfrm>
            <a:off x="5257800" y="4191000"/>
            <a:ext cx="1828800" cy="1219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23560" name="Text Box 1032"/>
          <p:cNvSpPr txBox="1">
            <a:spLocks noChangeArrowheads="1"/>
          </p:cNvSpPr>
          <p:nvPr/>
        </p:nvSpPr>
        <p:spPr bwMode="auto">
          <a:xfrm>
            <a:off x="2209800" y="1219200"/>
            <a:ext cx="37338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Teacher-focused, modeling, direct/explicit instruction</a:t>
            </a:r>
          </a:p>
        </p:txBody>
      </p:sp>
      <p:sp>
        <p:nvSpPr>
          <p:cNvPr id="23561" name="Text Box 1033"/>
          <p:cNvSpPr txBox="1">
            <a:spLocks noChangeArrowheads="1"/>
          </p:cNvSpPr>
          <p:nvPr/>
        </p:nvSpPr>
        <p:spPr bwMode="auto">
          <a:xfrm>
            <a:off x="1752600" y="3429000"/>
            <a:ext cx="2133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Guided practice</a:t>
            </a:r>
          </a:p>
        </p:txBody>
      </p:sp>
      <p:sp>
        <p:nvSpPr>
          <p:cNvPr id="23562" name="Text Box 1034"/>
          <p:cNvSpPr txBox="1">
            <a:spLocks noChangeArrowheads="1"/>
          </p:cNvSpPr>
          <p:nvPr/>
        </p:nvSpPr>
        <p:spPr bwMode="auto">
          <a:xfrm>
            <a:off x="5334000" y="3581400"/>
            <a:ext cx="34290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3563" name="Text Box 1035"/>
          <p:cNvSpPr txBox="1">
            <a:spLocks noChangeArrowheads="1"/>
          </p:cNvSpPr>
          <p:nvPr/>
        </p:nvSpPr>
        <p:spPr bwMode="auto">
          <a:xfrm>
            <a:off x="5105400" y="3429000"/>
            <a:ext cx="36576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Whole-group, small-group, collaborative</a:t>
            </a:r>
          </a:p>
        </p:txBody>
      </p:sp>
      <p:sp>
        <p:nvSpPr>
          <p:cNvPr id="23564" name="Text Box 1036"/>
          <p:cNvSpPr txBox="1">
            <a:spLocks noChangeArrowheads="1"/>
          </p:cNvSpPr>
          <p:nvPr/>
        </p:nvSpPr>
        <p:spPr bwMode="auto">
          <a:xfrm>
            <a:off x="3505200" y="5562600"/>
            <a:ext cx="3581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Independent use by student</a:t>
            </a:r>
          </a:p>
        </p:txBody>
      </p:sp>
      <p:sp>
        <p:nvSpPr>
          <p:cNvPr id="23565" name="Text Box 1037"/>
          <p:cNvSpPr txBox="1">
            <a:spLocks noChangeArrowheads="1"/>
          </p:cNvSpPr>
          <p:nvPr/>
        </p:nvSpPr>
        <p:spPr bwMode="auto">
          <a:xfrm>
            <a:off x="609600" y="4038600"/>
            <a:ext cx="2819400" cy="2667000"/>
          </a:xfrm>
          <a:prstGeom prst="rect">
            <a:avLst/>
          </a:prstGeom>
          <a:solidFill>
            <a:srgbClr val="FF0000"/>
          </a:solidFill>
          <a:ln w="19050">
            <a:solidFill>
              <a:schemeClr val="tx1"/>
            </a:solidFill>
            <a:miter lim="800000"/>
            <a:headEnd/>
            <a:tailEnd/>
          </a:ln>
        </p:spPr>
        <p:txBody>
          <a:bodyPr>
            <a:prstTxWarp prst="textNoShape">
              <a:avLst/>
            </a:prstTxWarp>
            <a:spAutoFit/>
          </a:bodyPr>
          <a:lstStyle/>
          <a:p>
            <a:pPr algn="ctr">
              <a:spcBef>
                <a:spcPct val="50000"/>
              </a:spcBef>
            </a:pPr>
            <a:r>
              <a:rPr lang="en-US" i="1">
                <a:solidFill>
                  <a:schemeClr val="bg1"/>
                </a:solidFill>
              </a:rPr>
              <a:t>Students move through the stages at different rates, requiring</a:t>
            </a:r>
            <a:r>
              <a:rPr lang="en-US">
                <a:solidFill>
                  <a:schemeClr val="bg1"/>
                </a:solidFill>
              </a:rPr>
              <a:t> </a:t>
            </a:r>
            <a:r>
              <a:rPr lang="en-US" b="1">
                <a:solidFill>
                  <a:schemeClr val="bg1"/>
                </a:solidFill>
              </a:rPr>
              <a:t>scaffolding</a:t>
            </a:r>
            <a:r>
              <a:rPr lang="en-US">
                <a:solidFill>
                  <a:schemeClr val="bg1"/>
                </a:solidFill>
              </a:rPr>
              <a:t> </a:t>
            </a:r>
            <a:r>
              <a:rPr lang="en-US" i="1">
                <a:solidFill>
                  <a:schemeClr val="bg1"/>
                </a:solidFill>
              </a:rPr>
              <a:t>and </a:t>
            </a:r>
            <a:r>
              <a:rPr lang="en-US" b="1">
                <a:solidFill>
                  <a:schemeClr val="bg1"/>
                </a:solidFill>
              </a:rPr>
              <a:t>differentiated instruction</a:t>
            </a:r>
            <a:r>
              <a:rPr lang="en-US">
                <a:solidFill>
                  <a:schemeClr val="bg1"/>
                </a:solidFill>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295400" y="228600"/>
            <a:ext cx="6172200" cy="990600"/>
          </a:xfrm>
        </p:spPr>
        <p:txBody>
          <a:bodyPr/>
          <a:lstStyle/>
          <a:p>
            <a:pPr algn="ctr"/>
            <a:r>
              <a:rPr lang="en-US" smtClean="0">
                <a:ea typeface="ＭＳ Ｐゴシック" pitchFamily="-65" charset="-128"/>
                <a:cs typeface="ＭＳ Ｐゴシック" pitchFamily="-65" charset="-128"/>
              </a:rPr>
              <a:t>Language Objectives</a:t>
            </a:r>
          </a:p>
        </p:txBody>
      </p:sp>
      <p:pic>
        <p:nvPicPr>
          <p:cNvPr id="28675" name="Content Placeholder 3"/>
          <p:cNvPicPr>
            <a:picLocks noGrp="1" noChangeAspect="1"/>
          </p:cNvPicPr>
          <p:nvPr>
            <p:ph sz="quarter" idx="1"/>
          </p:nvPr>
        </p:nvPicPr>
        <p:blipFill>
          <a:blip r:embed="rId3"/>
          <a:srcRect t="13405" b="13405"/>
          <a:stretch>
            <a:fillRect/>
          </a:stretch>
        </p:blipFill>
        <p:spPr>
          <a:xfrm>
            <a:off x="612775" y="1600200"/>
            <a:ext cx="8153400" cy="4495800"/>
          </a:xfrm>
        </p:spPr>
      </p:pic>
      <p:pic>
        <p:nvPicPr>
          <p:cNvPr id="28676"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28677" name="Picture 40" descr="CaMSP_Logo-v7_Color"/>
          <p:cNvPicPr>
            <a:picLocks noChangeAspect="1" noChangeArrowheads="1"/>
          </p:cNvPicPr>
          <p:nvPr/>
        </p:nvPicPr>
        <p:blipFill>
          <a:blip r:embed="rId5"/>
          <a:srcRect/>
          <a:stretch>
            <a:fillRect/>
          </a:stretch>
        </p:blipFill>
        <p:spPr bwMode="auto">
          <a:xfrm>
            <a:off x="7543800" y="304800"/>
            <a:ext cx="1295400" cy="85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219200" y="0"/>
            <a:ext cx="6477000" cy="1219200"/>
          </a:xfrm>
        </p:spPr>
        <p:txBody>
          <a:bodyPr/>
          <a:lstStyle/>
          <a:p>
            <a:pPr algn="ctr" eaLnBrk="1" hangingPunct="1"/>
            <a:r>
              <a:rPr lang="en-US" smtClean="0">
                <a:ea typeface="ＭＳ Ｐゴシック" pitchFamily="-65" charset="-128"/>
                <a:cs typeface="ＭＳ Ｐゴシック" pitchFamily="-65" charset="-128"/>
              </a:rPr>
              <a:t>Teaching &amp; Learning</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 Framework</a:t>
            </a:r>
          </a:p>
        </p:txBody>
      </p:sp>
      <p:pic>
        <p:nvPicPr>
          <p:cNvPr id="73731" name="Picture 9" descr="Screen Shot 2012-11-14 at 10.40.32 PM.png"/>
          <p:cNvPicPr>
            <a:picLocks noChangeAspect="1"/>
          </p:cNvPicPr>
          <p:nvPr/>
        </p:nvPicPr>
        <p:blipFill>
          <a:blip r:embed="rId3"/>
          <a:srcRect/>
          <a:stretch>
            <a:fillRect/>
          </a:stretch>
        </p:blipFill>
        <p:spPr bwMode="auto">
          <a:xfrm>
            <a:off x="2133600" y="1543050"/>
            <a:ext cx="4749800" cy="5314950"/>
          </a:xfrm>
          <a:prstGeom prst="rect">
            <a:avLst/>
          </a:prstGeom>
          <a:noFill/>
          <a:ln w="9525">
            <a:noFill/>
            <a:miter lim="800000"/>
            <a:headEnd/>
            <a:tailEnd/>
          </a:ln>
        </p:spPr>
      </p:pic>
      <p:pic>
        <p:nvPicPr>
          <p:cNvPr id="73732" name="Picture 36" descr="ccss_logo_JPEG_small"/>
          <p:cNvPicPr>
            <a:picLocks noChangeAspect="1" noChangeArrowheads="1"/>
          </p:cNvPicPr>
          <p:nvPr/>
        </p:nvPicPr>
        <p:blipFill>
          <a:blip r:embed="rId4"/>
          <a:srcRect/>
          <a:stretch>
            <a:fillRect/>
          </a:stretch>
        </p:blipFill>
        <p:spPr bwMode="auto">
          <a:xfrm>
            <a:off x="152400" y="146050"/>
            <a:ext cx="990600" cy="965200"/>
          </a:xfrm>
          <a:prstGeom prst="rect">
            <a:avLst/>
          </a:prstGeom>
          <a:noFill/>
          <a:ln w="9525">
            <a:noFill/>
            <a:miter lim="800000"/>
            <a:headEnd/>
            <a:tailEnd/>
          </a:ln>
        </p:spPr>
      </p:pic>
      <p:pic>
        <p:nvPicPr>
          <p:cNvPr id="73733" name="Picture 40" descr="CaMSP_Logo-v7_Color"/>
          <p:cNvPicPr>
            <a:picLocks noChangeAspect="1" noChangeArrowheads="1"/>
          </p:cNvPicPr>
          <p:nvPr/>
        </p:nvPicPr>
        <p:blipFill>
          <a:blip r:embed="rId5"/>
          <a:srcRect/>
          <a:stretch>
            <a:fillRect/>
          </a:stretch>
        </p:blipFill>
        <p:spPr bwMode="auto">
          <a:xfrm>
            <a:off x="7543800" y="304800"/>
            <a:ext cx="1295400" cy="854075"/>
          </a:xfrm>
          <a:prstGeom prst="rect">
            <a:avLst/>
          </a:prstGeom>
          <a:noFill/>
          <a:ln w="9525">
            <a:noFill/>
            <a:miter lim="800000"/>
            <a:headEnd/>
            <a:tailEnd/>
          </a:ln>
        </p:spPr>
      </p:pic>
      <p:sp>
        <p:nvSpPr>
          <p:cNvPr id="6" name="Left Arrow 5"/>
          <p:cNvSpPr/>
          <p:nvPr/>
        </p:nvSpPr>
        <p:spPr>
          <a:xfrm>
            <a:off x="6477000" y="3581400"/>
            <a:ext cx="1905000" cy="560388"/>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66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Median</Template>
  <TotalTime>16158</TotalTime>
  <Words>6934</Words>
  <Application>Microsoft Office PowerPoint</Application>
  <PresentationFormat>On-screen Show (4:3)</PresentationFormat>
  <Paragraphs>884</Paragraphs>
  <Slides>90</Slides>
  <Notes>65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Median</vt:lpstr>
      <vt:lpstr>Document</vt:lpstr>
      <vt:lpstr>Next Steps for Language: Language Objectives </vt:lpstr>
      <vt:lpstr>PREPARING FOR SUCCESS IN ALGEBRA DEMONSTRATION CENTER </vt:lpstr>
      <vt:lpstr>Language is a Vehicle to  Understand Content</vt:lpstr>
      <vt:lpstr>Teaching &amp; Learning  Framework</vt:lpstr>
      <vt:lpstr>California’s 2012 ELD Standards’ Structure and Components: Grade 7 Example</vt:lpstr>
      <vt:lpstr>LAUSD SDAIE Lesson Template </vt:lpstr>
      <vt:lpstr>Session Objectives</vt:lpstr>
      <vt:lpstr> What am I learning from this session?</vt:lpstr>
      <vt:lpstr>Language Objectives</vt:lpstr>
      <vt:lpstr>Warm Up Task: Word Problems </vt:lpstr>
      <vt:lpstr>Warm Up Challenge:  What specific words would you teach intermediate-level (Expanding) English learners to help them understand the word problem?</vt:lpstr>
      <vt:lpstr>Common Core, Algebra and English Language Development Alignment</vt:lpstr>
      <vt:lpstr>Selecting the Right Words to  Teach is Key</vt:lpstr>
      <vt:lpstr>Selecting Words</vt:lpstr>
      <vt:lpstr>To identify words that challenge your students, you need to look through the lenses of your students.</vt:lpstr>
      <vt:lpstr>PowerPoint Presentation</vt:lpstr>
      <vt:lpstr>Language Objectives</vt:lpstr>
      <vt:lpstr>     </vt:lpstr>
      <vt:lpstr>Task-Based Language Objectives</vt:lpstr>
      <vt:lpstr>Sample Language Objectives</vt:lpstr>
      <vt:lpstr>Sample Language Objective</vt:lpstr>
      <vt:lpstr>Sentence Frames</vt:lpstr>
      <vt:lpstr>PowerPoint Presentation</vt:lpstr>
      <vt:lpstr>Examples of Verbs Used In Language Objectives</vt:lpstr>
      <vt:lpstr>Read pages 2 - 4 of the  handout.  Put a check next to two  objectives in reading, writing, and listening &amp; speaking that you might use when teaching your students functions in Algebra.  Compare your choices with a partner.</vt:lpstr>
      <vt:lpstr>Target Language</vt:lpstr>
      <vt:lpstr>The key is to make intentional decisions…</vt:lpstr>
      <vt:lpstr>Consider your instructional time… Also, consider…</vt:lpstr>
      <vt:lpstr>Key Points</vt:lpstr>
      <vt:lpstr>  Writing Language Objectives</vt:lpstr>
      <vt:lpstr>Activity:  Write 1-2 language objectives you might use when teaching this problem.</vt:lpstr>
      <vt:lpstr>TEACHING WORDS</vt:lpstr>
      <vt:lpstr>Why Be Concerned about Vocabulary</vt:lpstr>
      <vt:lpstr>What Can You Teach Students about Words</vt:lpstr>
      <vt:lpstr>Teaching words with multiple meanings</vt:lpstr>
      <vt:lpstr>What types of words are taught when teaching algebraic concepts?</vt:lpstr>
      <vt:lpstr>Examples of math words with multiple meanings</vt:lpstr>
      <vt:lpstr>A Word with Many Meanings: Unit</vt:lpstr>
      <vt:lpstr>WORDS WITH MULTIPLE MEANINGS: Consider the word variable</vt:lpstr>
      <vt:lpstr>PowerPoint Presentation</vt:lpstr>
      <vt:lpstr>Task:  Read the problem silently. When a person takes a dosage of t milligrams of ibuprofen, the amount A (in milligrams) of medication remaining in a person’s bloodstream after t hours can be modeled by the equation A = I(0.71)t.  Find the amount of ibuprofen remaining in a person’s bloodstream for the given dosage and elapsed time since the medication was taken.  </vt:lpstr>
      <vt:lpstr>Did you think of these words?</vt:lpstr>
      <vt:lpstr>Mathematics Words: Content-Specific Vocabulary</vt:lpstr>
      <vt:lpstr>PowerPoint Presentation</vt:lpstr>
      <vt:lpstr>PowerPoint Presentation</vt:lpstr>
      <vt:lpstr>Teaching Academic Words</vt:lpstr>
      <vt:lpstr>Teachers can get more bang for their buck by teaching academic words quickly and systematically than they do from teaching content-specific words.  This is because academic words have big word families.  Once students learn the meaning of one academic word, like “significance,” it is easy for them to learn the meaning of related words, like “signify,” and “significant.”    </vt:lpstr>
      <vt:lpstr>Example of Academic Words</vt:lpstr>
      <vt:lpstr>Basic Steps  to  Teaching Academic Vocabulary</vt:lpstr>
      <vt:lpstr>Step One:  Getting the students ready and engaging their interest.  </vt:lpstr>
      <vt:lpstr>Step Two:  Teaching the Vocabulary Explicitly </vt:lpstr>
      <vt:lpstr>Step Two:  Teaching the Vocabulary Explicitly </vt:lpstr>
      <vt:lpstr>Step Two:  Teaching the Vocabulary Explicitly </vt:lpstr>
      <vt:lpstr>Step Two:  Teaching the Vocabulary Explicitly </vt:lpstr>
      <vt:lpstr>Step Two:  Teaching the Vocabulary Explicitly </vt:lpstr>
      <vt:lpstr>Step Two:  Teaching the Vocabulary Explicitly </vt:lpstr>
      <vt:lpstr>Step Three: Provide Independent Practice </vt:lpstr>
      <vt:lpstr>Step Three: Provide Independent Practice </vt:lpstr>
      <vt:lpstr>Step Three: Provide Independent Practice </vt:lpstr>
      <vt:lpstr>Step Four:  Provide Formative Assessment </vt:lpstr>
      <vt:lpstr>Model of Academic Vocabulary Instruction</vt:lpstr>
      <vt:lpstr>What to do about Content Vocabulary </vt:lpstr>
      <vt:lpstr>Use visuals.</vt:lpstr>
      <vt:lpstr>PowerPoint Presentation</vt:lpstr>
      <vt:lpstr>Teaching Language Functions</vt:lpstr>
      <vt:lpstr>Language Demands from the Common Core State Standards</vt:lpstr>
      <vt:lpstr>Key Shift</vt:lpstr>
      <vt:lpstr>Function:  A word with multiple meanings!</vt:lpstr>
      <vt:lpstr>Language Functions</vt:lpstr>
      <vt:lpstr>Teaching Language Functions with Sentence Starters </vt:lpstr>
      <vt:lpstr>Frames and Starters</vt:lpstr>
      <vt:lpstr>Sentence Starters…</vt:lpstr>
      <vt:lpstr>Quick Quiz: Sentence Frame or Starter?</vt:lpstr>
      <vt:lpstr>Language Function:  Comparisons</vt:lpstr>
      <vt:lpstr>Language Function:  Comparisons</vt:lpstr>
      <vt:lpstr>Challenge:  Do f(x) = 5(4)-x and g(x) = 5(0.25)x represent the same function?  Justify your answer.</vt:lpstr>
      <vt:lpstr>Language Function:  Comparisons</vt:lpstr>
      <vt:lpstr>Language Functions:  Analyzing</vt:lpstr>
      <vt:lpstr>Language Functions:  Analyzing</vt:lpstr>
      <vt:lpstr>A Challenge: There is a lot to teach in all classes, especially in Algebra!</vt:lpstr>
      <vt:lpstr>Key Shift</vt:lpstr>
      <vt:lpstr>PowerPoint Presentation</vt:lpstr>
      <vt:lpstr>PowerPoint Presentation</vt:lpstr>
      <vt:lpstr> What am I learning from this session?</vt:lpstr>
      <vt:lpstr>PREPARING FOR SUCCESS IN ALGEBRA DEMONSTRATION CENTER </vt:lpstr>
      <vt:lpstr>PowerPoint Presentation</vt:lpstr>
      <vt:lpstr>The table below depicts the amount depreciation of a car each year t since it was new.  Show that the ratio of depreciation amounts for consecutive years is constant.  Then write an equation that gives d as a function of t.</vt:lpstr>
      <vt:lpstr>PowerPoint Presentation</vt:lpstr>
      <vt:lpstr>Gradual Release of Responsibility</vt:lpstr>
      <vt:lpstr>Teaching &amp; Learning  Framework</vt:lpstr>
    </vt:vector>
  </TitlesOfParts>
  <Company>UCSD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Success in Algebra KICK-OFF EVENT!</dc:title>
  <dc:creator>cjimenez</dc:creator>
  <cp:lastModifiedBy>LAUSD</cp:lastModifiedBy>
  <cp:revision>217</cp:revision>
  <dcterms:created xsi:type="dcterms:W3CDTF">2013-09-21T05:37:07Z</dcterms:created>
  <dcterms:modified xsi:type="dcterms:W3CDTF">2014-09-12T19:52:43Z</dcterms:modified>
</cp:coreProperties>
</file>